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7675" cy="9928225"/>
  <p:embeddedFontLst>
    <p:embeddedFont>
      <p:font typeface="Calibri" panose="020F0502020204030204" pitchFamily="34" charset="0"/>
      <p:regular r:id="rId8"/>
      <p:bold r:id="rId9"/>
      <p:italic r:id="rId10"/>
      <p:boldItalic r:id="rId11"/>
    </p:embeddedFont>
    <p:embeddedFont>
      <p:font typeface="Segoe UI" panose="020B0502040204020203" pitchFamily="34" charset="0"/>
      <p:regular r:id="rId12"/>
      <p:bold r:id="rId13"/>
      <p:italic r:id="rId14"/>
      <p:boldItalic r:id="rId15"/>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6" userDrawn="1">
          <p15:clr>
            <a:srgbClr val="A4A3A4"/>
          </p15:clr>
        </p15:guide>
        <p15:guide id="2" pos="3127" userDrawn="1">
          <p15:clr>
            <a:srgbClr val="A4A3A4"/>
          </p15:clr>
        </p15:guide>
        <p15:guide id="3" orient="horz" pos="3127" userDrawn="1">
          <p15:clr>
            <a:srgbClr val="A4A3A4"/>
          </p15:clr>
        </p15:guide>
        <p15:guide id="4"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98" autoAdjust="0"/>
    <p:restoredTop sz="78488" autoAdjust="0"/>
  </p:normalViewPr>
  <p:slideViewPr>
    <p:cSldViewPr snapToGrid="0">
      <p:cViewPr varScale="1">
        <p:scale>
          <a:sx n="18" d="100"/>
          <a:sy n="18" d="100"/>
        </p:scale>
        <p:origin x="1976" y="392"/>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6"/>
        <p:guide pos="3127"/>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5" Type="http://schemas.openxmlformats.org/officeDocument/2006/relationships/slide" Target="slides/slide1.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982" y="9443641"/>
            <a:ext cx="184842" cy="307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95" tIns="45747" rIns="91495" bIns="45747">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821" y="4746168"/>
            <a:ext cx="4978946" cy="968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26" tIns="45157" rIns="91926" bIns="45157"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0738" y="755650"/>
            <a:ext cx="2616200" cy="370046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316117"/>
            <a:ext cx="6797675" cy="307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95" tIns="45747" rIns="91495" bIns="45747">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jpe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jpeg"/><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image" Target="../media/image6.jpeg"/><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90"/>
          <p:cNvSpPr/>
          <p:nvPr/>
        </p:nvSpPr>
        <p:spPr bwMode="auto">
          <a:xfrm>
            <a:off x="1258887" y="15172597"/>
            <a:ext cx="27720925" cy="15879421"/>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 )</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a:solidFill>
                  <a:srgbClr val="007DC3"/>
                </a:solidFill>
                <a:cs typeface="Segoe UI" pitchFamily="34" charset="0"/>
              </a:rPr>
              <a:t>New concepts and parameters representing uncertainty in dose estimation for contaminated inhabited areas</a:t>
            </a:r>
            <a:endParaRPr lang="en-AU" sz="3600" b="1" dirty="0">
              <a:cs typeface="Segoe UI" pitchFamily="34" charset="0"/>
            </a:endParaRPr>
          </a:p>
          <a:p>
            <a:pPr fontAlgn="auto">
              <a:lnSpc>
                <a:spcPct val="90000"/>
              </a:lnSpc>
              <a:spcBef>
                <a:spcPts val="0"/>
              </a:spcBef>
              <a:spcAft>
                <a:spcPts val="0"/>
              </a:spcAft>
            </a:pPr>
            <a:r>
              <a:rPr lang="en-AU" sz="2500" b="1" i="1" dirty="0">
                <a:solidFill>
                  <a:srgbClr val="007DC3"/>
                </a:solidFill>
                <a:cs typeface="Segoe UI" pitchFamily="34" charset="0"/>
              </a:rPr>
              <a:t>Kasper G. Andersson</a:t>
            </a:r>
          </a:p>
          <a:p>
            <a:pPr fontAlgn="auto">
              <a:lnSpc>
                <a:spcPct val="90000"/>
              </a:lnSpc>
              <a:spcBef>
                <a:spcPts val="0"/>
              </a:spcBef>
              <a:spcAft>
                <a:spcPts val="0"/>
              </a:spcAft>
            </a:pPr>
            <a:r>
              <a:rPr lang="en-AU" sz="2500" i="1" dirty="0">
                <a:solidFill>
                  <a:srgbClr val="007DC3"/>
                </a:solidFill>
                <a:cs typeface="Segoe UI" pitchFamily="34" charset="0"/>
              </a:rPr>
              <a:t>Technical University of Denmark (DTU), Roskilde, Denmark</a:t>
            </a:r>
          </a:p>
          <a:p>
            <a:pPr fontAlgn="auto">
              <a:lnSpc>
                <a:spcPct val="90000"/>
              </a:lnSpc>
              <a:spcBef>
                <a:spcPts val="0"/>
              </a:spcBef>
              <a:spcAft>
                <a:spcPts val="0"/>
              </a:spcAft>
            </a:pPr>
            <a:r>
              <a:rPr lang="en-AU" sz="2500" b="1" i="1" dirty="0">
                <a:solidFill>
                  <a:srgbClr val="007DC3"/>
                </a:solidFill>
                <a:cs typeface="Segoe UI" pitchFamily="34" charset="0"/>
              </a:rPr>
              <a:t>kgan@dtu.dk</a:t>
            </a:r>
            <a:endParaRPr lang="en-US" sz="4600" dirty="0">
              <a:cs typeface="Segoe UI" pitchFamily="34" charset="0"/>
            </a:endParaRPr>
          </a:p>
        </p:txBody>
      </p:sp>
      <p:grpSp>
        <p:nvGrpSpPr>
          <p:cNvPr id="34" name="33 Grupo"/>
          <p:cNvGrpSpPr/>
          <p:nvPr/>
        </p:nvGrpSpPr>
        <p:grpSpPr>
          <a:xfrm>
            <a:off x="14289363" y="40547173"/>
            <a:ext cx="11125006" cy="2325779"/>
            <a:chOff x="20326400" y="40482746"/>
            <a:chExt cx="11691032" cy="2325779"/>
          </a:xfrm>
        </p:grpSpPr>
        <p:sp>
          <p:nvSpPr>
            <p:cNvPr id="17" name="16 Rectángulo"/>
            <p:cNvSpPr/>
            <p:nvPr/>
          </p:nvSpPr>
          <p:spPr>
            <a:xfrm>
              <a:off x="28066637" y="41887220"/>
              <a:ext cx="3733016" cy="830997"/>
            </a:xfrm>
            <a:prstGeom prst="rect">
              <a:avLst/>
            </a:prstGeom>
          </p:spPr>
          <p:txBody>
            <a:bodyPr wrap="square">
              <a:spAutoFit/>
            </a:bodyPr>
            <a:lstStyle/>
            <a:p>
              <a:pPr algn="r"/>
              <a:r>
                <a:rPr lang="es-ES" sz="2000" b="1" i="0" u="none" strike="noStrike" baseline="0" dirty="0">
                  <a:solidFill>
                    <a:srgbClr val="FF9900"/>
                  </a:solidFill>
                  <a:effectLst>
                    <a:outerShdw blurRad="38100" dist="38100" dir="2700000" algn="tl">
                      <a:srgbClr val="000000">
                        <a:alpha val="43137"/>
                      </a:srgbClr>
                    </a:outerShdw>
                  </a:effectLst>
                  <a:latin typeface="CenturyGothic-Bold"/>
                </a:rPr>
                <a:t>2</a:t>
              </a:r>
              <a:r>
                <a:rPr lang="es-ES" sz="2000" b="1" i="0" u="none" strike="noStrike" dirty="0">
                  <a:solidFill>
                    <a:srgbClr val="FF9900"/>
                  </a:solidFill>
                  <a:effectLst>
                    <a:outerShdw blurRad="38100" dist="38100" dir="2700000" algn="tl">
                      <a:srgbClr val="000000">
                        <a:alpha val="43137"/>
                      </a:srgbClr>
                    </a:outerShdw>
                  </a:effectLst>
                  <a:latin typeface="CenturyGothic-Bold"/>
                </a:rPr>
                <a:t> - 5</a:t>
              </a:r>
              <a:r>
                <a:rPr lang="es-ES" sz="2000" b="1" i="0" u="none" strike="noStrike" baseline="0" dirty="0">
                  <a:solidFill>
                    <a:srgbClr val="FF9900"/>
                  </a:solidFill>
                  <a:effectLst>
                    <a:outerShdw blurRad="38100" dist="38100" dir="2700000" algn="tl">
                      <a:srgbClr val="000000">
                        <a:alpha val="43137"/>
                      </a:srgbClr>
                    </a:outerShdw>
                  </a:effectLst>
                  <a:latin typeface="CenturyGothic-Bold"/>
                </a:rPr>
                <a:t> </a:t>
              </a:r>
              <a:r>
                <a:rPr lang="es-ES" sz="2000" b="1" i="0" u="none" strike="noStrike" baseline="0" dirty="0" err="1">
                  <a:solidFill>
                    <a:srgbClr val="FF9900"/>
                  </a:solidFill>
                  <a:effectLst>
                    <a:outerShdw blurRad="38100" dist="38100" dir="2700000" algn="tl">
                      <a:srgbClr val="000000">
                        <a:alpha val="43137"/>
                      </a:srgbClr>
                    </a:outerShdw>
                  </a:effectLst>
                  <a:latin typeface="CenturyGothic-Bold"/>
                </a:rPr>
                <a:t>December</a:t>
              </a:r>
              <a:r>
                <a:rPr lang="es-ES" sz="2000" b="1" i="0" u="none" strike="noStrike" baseline="0" dirty="0">
                  <a:solidFill>
                    <a:srgbClr val="FF9900"/>
                  </a:solidFill>
                  <a:effectLst>
                    <a:outerShdw blurRad="38100" dist="38100" dir="2700000" algn="tl">
                      <a:srgbClr val="000000">
                        <a:alpha val="43137"/>
                      </a:srgbClr>
                    </a:outerShdw>
                  </a:effectLst>
                  <a:latin typeface="CenturyGothic-Bold"/>
                </a:rPr>
                <a:t> 2019</a:t>
              </a:r>
            </a:p>
            <a:p>
              <a:pPr algn="r"/>
              <a:r>
                <a:rPr lang="es-ES" sz="1400" b="1" dirty="0" err="1">
                  <a:solidFill>
                    <a:srgbClr val="FF9900"/>
                  </a:solidFill>
                  <a:effectLst>
                    <a:outerShdw blurRad="38100" dist="38100" dir="2700000" algn="tl">
                      <a:srgbClr val="000000">
                        <a:alpha val="43137"/>
                      </a:srgbClr>
                    </a:outerShdw>
                  </a:effectLst>
                  <a:latin typeface="CenturyGothic-Bold"/>
                </a:rPr>
                <a:t>Lindner</a:t>
              </a:r>
              <a:r>
                <a:rPr lang="es-ES" sz="1400" b="1" dirty="0">
                  <a:solidFill>
                    <a:srgbClr val="FF9900"/>
                  </a:solidFill>
                  <a:effectLst>
                    <a:outerShdw blurRad="38100" dist="38100" dir="2700000" algn="tl">
                      <a:srgbClr val="000000">
                        <a:alpha val="43137"/>
                      </a:srgbClr>
                    </a:outerShdw>
                  </a:effectLst>
                  <a:latin typeface="CenturyGothic-Bold"/>
                </a:rPr>
                <a:t> Hotel </a:t>
              </a:r>
              <a:r>
                <a:rPr lang="es-ES" sz="1400" b="1" dirty="0" err="1">
                  <a:solidFill>
                    <a:srgbClr val="FF9900"/>
                  </a:solidFill>
                  <a:effectLst>
                    <a:outerShdw blurRad="38100" dist="38100" dir="2700000" algn="tl">
                      <a:srgbClr val="000000">
                        <a:alpha val="43137"/>
                      </a:srgbClr>
                    </a:outerShdw>
                  </a:effectLst>
                  <a:latin typeface="CenturyGothic-Bold"/>
                </a:rPr>
                <a:t>Gallery</a:t>
              </a:r>
              <a:r>
                <a:rPr lang="es-ES" sz="1400" b="1" dirty="0">
                  <a:solidFill>
                    <a:srgbClr val="FF9900"/>
                  </a:solidFill>
                  <a:effectLst>
                    <a:outerShdw blurRad="38100" dist="38100" dir="2700000" algn="tl">
                      <a:srgbClr val="000000">
                        <a:alpha val="43137"/>
                      </a:srgbClr>
                    </a:outerShdw>
                  </a:effectLst>
                  <a:latin typeface="CenturyGothic-Bold"/>
                </a:rPr>
                <a:t> Central</a:t>
              </a:r>
              <a:endParaRPr lang="es-ES" sz="1400" b="1" i="0" u="none" strike="noStrike" baseline="0" dirty="0">
                <a:solidFill>
                  <a:srgbClr val="FF9900"/>
                </a:solidFill>
                <a:effectLst>
                  <a:outerShdw blurRad="38100" dist="38100" dir="2700000" algn="tl">
                    <a:srgbClr val="000000">
                      <a:alpha val="43137"/>
                    </a:srgbClr>
                  </a:outerShdw>
                </a:effectLst>
                <a:latin typeface="CenturyGothic-Bold"/>
              </a:endParaRPr>
            </a:p>
            <a:p>
              <a:pPr algn="r"/>
              <a:r>
                <a:rPr lang="es-ES" sz="1400" b="1" dirty="0">
                  <a:solidFill>
                    <a:srgbClr val="FF9900"/>
                  </a:solidFill>
                  <a:effectLst>
                    <a:outerShdw blurRad="38100" dist="38100" dir="2700000" algn="tl">
                      <a:srgbClr val="000000">
                        <a:alpha val="43137"/>
                      </a:srgbClr>
                    </a:outerShdw>
                  </a:effectLst>
                  <a:latin typeface="CenturyGothic-Bold"/>
                </a:rPr>
                <a:t>Bratislava, </a:t>
              </a:r>
              <a:r>
                <a:rPr lang="es-ES" sz="1400" b="1" dirty="0" err="1">
                  <a:solidFill>
                    <a:srgbClr val="FF9900"/>
                  </a:solidFill>
                  <a:effectLst>
                    <a:outerShdw blurRad="38100" dist="38100" dir="2700000" algn="tl">
                      <a:srgbClr val="000000">
                        <a:alpha val="43137"/>
                      </a:srgbClr>
                    </a:outerShdw>
                  </a:effectLst>
                  <a:latin typeface="CenturyGothic-Bold"/>
                </a:rPr>
                <a:t>Slovak</a:t>
              </a:r>
              <a:r>
                <a:rPr lang="es-ES" sz="1400" b="1" dirty="0">
                  <a:solidFill>
                    <a:srgbClr val="FF9900"/>
                  </a:solidFill>
                  <a:effectLst>
                    <a:outerShdw blurRad="38100" dist="38100" dir="2700000" algn="tl">
                      <a:srgbClr val="000000">
                        <a:alpha val="43137"/>
                      </a:srgbClr>
                    </a:outerShdw>
                  </a:effectLst>
                  <a:latin typeface="CenturyGothic-Bold"/>
                </a:rPr>
                <a:t> </a:t>
              </a:r>
              <a:r>
                <a:rPr lang="es-ES" sz="1400" b="1" dirty="0" err="1">
                  <a:solidFill>
                    <a:srgbClr val="FF9900"/>
                  </a:solidFill>
                  <a:effectLst>
                    <a:outerShdw blurRad="38100" dist="38100" dir="2700000" algn="tl">
                      <a:srgbClr val="000000">
                        <a:alpha val="43137"/>
                      </a:srgbClr>
                    </a:outerShdw>
                  </a:effectLst>
                  <a:latin typeface="CenturyGothic-Bold"/>
                </a:rPr>
                <a:t>Republic</a:t>
              </a:r>
              <a:endParaRPr lang="es-ES" sz="1400" dirty="0">
                <a:solidFill>
                  <a:srgbClr val="FF9900"/>
                </a:solidFill>
                <a:effectLst>
                  <a:outerShdw blurRad="38100" dist="38100" dir="2700000" algn="tl">
                    <a:srgbClr val="000000">
                      <a:alpha val="43137"/>
                    </a:srgbClr>
                  </a:outerShdw>
                </a:effectLst>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200329"/>
            </a:xfrm>
            <a:prstGeom prst="rect">
              <a:avLst/>
            </a:prstGeom>
          </p:spPr>
          <p:txBody>
            <a:bodyPr wrap="square">
              <a:spAutoFit/>
            </a:bodyPr>
            <a:lstStyle/>
            <a:p>
              <a:pPr algn="r"/>
              <a:r>
                <a:rPr lang="en-GB" sz="2400" b="1" dirty="0">
                  <a:solidFill>
                    <a:srgbClr val="FF9900"/>
                  </a:solidFill>
                  <a:effectLst>
                    <a:outerShdw blurRad="38100" dist="38100" dir="2700000" algn="tl">
                      <a:srgbClr val="000000">
                        <a:alpha val="43137"/>
                      </a:srgbClr>
                    </a:outerShdw>
                  </a:effectLst>
                  <a:latin typeface="CenturyGothic-Bold"/>
                </a:rPr>
                <a:t>CONFIDENCE Dissemination Workshop</a:t>
              </a:r>
            </a:p>
            <a:p>
              <a:pPr algn="r"/>
              <a:r>
                <a:rPr lang="en-GB" sz="2400" b="1" dirty="0">
                  <a:solidFill>
                    <a:srgbClr val="FF9900"/>
                  </a:solidFill>
                  <a:effectLst>
                    <a:outerShdw blurRad="38100" dist="38100" dir="2700000" algn="tl">
                      <a:srgbClr val="000000">
                        <a:alpha val="43137"/>
                      </a:srgbClr>
                    </a:outerShdw>
                  </a:effectLst>
                  <a:latin typeface="CenturyGothic-Bold"/>
                </a:rPr>
                <a:t>“</a:t>
              </a:r>
              <a:r>
                <a:rPr lang="en-US" sz="2400" b="1" dirty="0">
                  <a:solidFill>
                    <a:srgbClr val="FF9900"/>
                  </a:solidFill>
                  <a:effectLst>
                    <a:outerShdw blurRad="38100" dist="38100" dir="2700000" algn="tl">
                      <a:srgbClr val="000000">
                        <a:alpha val="43137"/>
                      </a:srgbClr>
                    </a:outerShdw>
                  </a:effectLst>
                  <a:latin typeface="CenturyGothic-Bold"/>
                </a:rPr>
                <a:t>Coping with uncertainties for improved modelling and decision making in nuclear emergencies</a:t>
              </a:r>
              <a:r>
                <a:rPr lang="en-GB" sz="2400" b="1" i="0" u="none" strike="noStrike" baseline="0" dirty="0">
                  <a:solidFill>
                    <a:srgbClr val="FF9900"/>
                  </a:solidFill>
                  <a:effectLst>
                    <a:outerShdw blurRad="38100" dist="38100" dir="2700000" algn="tl">
                      <a:srgbClr val="000000">
                        <a:alpha val="43137"/>
                      </a:srgbClr>
                    </a:outerShdw>
                  </a:effectLst>
                  <a:latin typeface="CenturyGothic-Bold"/>
                </a:rPr>
                <a:t>”</a:t>
              </a:r>
              <a:endParaRPr lang="en-GB" sz="2400" dirty="0">
                <a:solidFill>
                  <a:srgbClr val="FF9900"/>
                </a:solidFill>
                <a:effectLst>
                  <a:outerShdw blurRad="38100" dist="38100" dir="2700000" algn="tl">
                    <a:srgbClr val="000000">
                      <a:alpha val="43137"/>
                    </a:srgbClr>
                  </a:outerShdw>
                </a:effectLst>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2"/>
            <a:ext cx="27720925" cy="8826587"/>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007DC3"/>
                </a:solidFill>
                <a:latin typeface="+mj-lt"/>
                <a:cs typeface="Segoe UI" pitchFamily="34" charset="0"/>
              </a:rPr>
              <a:t>Introduction</a:t>
            </a:r>
          </a:p>
        </p:txBody>
      </p:sp>
      <p:sp>
        <p:nvSpPr>
          <p:cNvPr id="44" name="Rectangle 502"/>
          <p:cNvSpPr/>
          <p:nvPr/>
        </p:nvSpPr>
        <p:spPr bwMode="auto">
          <a:xfrm>
            <a:off x="17157032" y="31475066"/>
            <a:ext cx="11822781" cy="3903399"/>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7295063" y="31502086"/>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007DC3"/>
                </a:solidFill>
                <a:latin typeface="+mj-lt"/>
                <a:cs typeface="Segoe UI" pitchFamily="34" charset="0"/>
              </a:rPr>
              <a:t>Conclusion</a:t>
            </a:r>
          </a:p>
        </p:txBody>
      </p:sp>
      <p:sp>
        <p:nvSpPr>
          <p:cNvPr id="46" name="Rectangle 504"/>
          <p:cNvSpPr/>
          <p:nvPr/>
        </p:nvSpPr>
        <p:spPr bwMode="auto">
          <a:xfrm>
            <a:off x="17157032" y="35828533"/>
            <a:ext cx="11822781" cy="4227024"/>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54" name="Text Box 12"/>
          <p:cNvSpPr txBox="1">
            <a:spLocks noChangeArrowheads="1"/>
          </p:cNvSpPr>
          <p:nvPr/>
        </p:nvSpPr>
        <p:spPr bwMode="auto">
          <a:xfrm>
            <a:off x="1558029" y="15428349"/>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007DC3"/>
                </a:solidFill>
                <a:latin typeface="+mj-lt"/>
                <a:cs typeface="Segoe UI" pitchFamily="34" charset="0"/>
              </a:rPr>
              <a:t>Results</a:t>
            </a:r>
          </a:p>
        </p:txBody>
      </p:sp>
      <p:sp>
        <p:nvSpPr>
          <p:cNvPr id="62" name="Text Box 12"/>
          <p:cNvSpPr txBox="1">
            <a:spLocks noChangeArrowheads="1"/>
          </p:cNvSpPr>
          <p:nvPr/>
        </p:nvSpPr>
        <p:spPr bwMode="auto">
          <a:xfrm>
            <a:off x="1538128" y="6270053"/>
            <a:ext cx="27249120" cy="5149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endParaRPr lang="en-AU" sz="3000" dirty="0">
              <a:latin typeface="+mn-lt"/>
              <a:cs typeface="Segoe UI" pitchFamily="34" charset="0"/>
            </a:endParaRPr>
          </a:p>
          <a:p>
            <a:pPr algn="just" eaLnBrk="1" hangingPunct="1"/>
            <a:r>
              <a:rPr lang="en-GB" sz="3000" dirty="0">
                <a:latin typeface="+mn-lt"/>
                <a:cs typeface="Segoe UI" pitchFamily="34" charset="0"/>
              </a:rPr>
              <a:t>Before 1986, it was in general thought that any significant airborne environmental contamination resulting from nuclear power plant accidents would be restricted to rural areas very near the power plant. The Chernobyl accident demonstrated that inhabited environments and even cities at considerable distances from the release point could become strongly affected.  On the basis of the measurements and learning points after the Chernobyl accident, relatively simple calculation models were soon created to enable rough estimation of the external doses to urban and suburban populations.  These models were later integrated with the much more comprehensive map based decision support systems ARGOS (2018) and RODOS (2018), which today support emergency preparedness in practically all European countries as well as in, e.g., Canada, Brazil and Australia.  Over the following decades, the common model for external dose in inhabited areas in the ARGOS and RODOS systems, known as the ERMIN (</a:t>
            </a:r>
            <a:r>
              <a:rPr lang="en-GB" sz="3000" dirty="0" err="1">
                <a:latin typeface="+mn-lt"/>
                <a:cs typeface="Segoe UI" pitchFamily="34" charset="0"/>
              </a:rPr>
              <a:t>EuRopean</a:t>
            </a:r>
            <a:r>
              <a:rPr lang="en-GB" sz="3000" dirty="0">
                <a:latin typeface="+mn-lt"/>
                <a:cs typeface="Segoe UI" pitchFamily="34" charset="0"/>
              </a:rPr>
              <a:t> Model for </a:t>
            </a:r>
            <a:r>
              <a:rPr lang="en-GB" sz="3000" dirty="0" err="1">
                <a:latin typeface="+mn-lt"/>
                <a:cs typeface="Segoe UI" pitchFamily="34" charset="0"/>
              </a:rPr>
              <a:t>INhabited</a:t>
            </a:r>
            <a:r>
              <a:rPr lang="en-GB" sz="3000" dirty="0">
                <a:latin typeface="+mn-lt"/>
                <a:cs typeface="Segoe UI" pitchFamily="34" charset="0"/>
              </a:rPr>
              <a:t> areas) model co-developed between DTU and Public Health England was developed and considerably refined, for example through extended studies of long-term natural weathering parameter components of contaminants on different types of surface, and conceptual improvements (including representation of weather conditions and contaminant characteristics).  </a:t>
            </a:r>
          </a:p>
          <a:p>
            <a:pPr algn="just" eaLnBrk="1" hangingPunct="1"/>
            <a:endParaRPr lang="en-GB" sz="3000" dirty="0">
              <a:latin typeface="+mn-lt"/>
              <a:cs typeface="Segoe UI" pitchFamily="34" charset="0"/>
            </a:endParaRPr>
          </a:p>
        </p:txBody>
      </p:sp>
      <p:pic>
        <p:nvPicPr>
          <p:cNvPr id="68" name="Picture 8"/>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8101766" y="2990568"/>
            <a:ext cx="1909165" cy="1298809"/>
          </a:xfrm>
          <a:prstGeom prst="rect">
            <a:avLst/>
          </a:prstGeom>
          <a:noFill/>
          <a:ln w="9525">
            <a:noFill/>
            <a:miter lim="800000"/>
            <a:headEnd/>
            <a:tailEnd/>
          </a:ln>
          <a:effectLst/>
        </p:spPr>
      </p:pic>
      <p:pic>
        <p:nvPicPr>
          <p:cNvPr id="32" name="Imagen 4"/>
          <p:cNvPicPr/>
          <p:nvPr/>
        </p:nvPicPr>
        <p:blipFill>
          <a:blip r:embed="rId7">
            <a:extLst>
              <a:ext uri="{28A0092B-C50C-407E-A947-70E740481C1C}">
                <a14:useLocalDpi xmlns:a14="http://schemas.microsoft.com/office/drawing/2010/main"/>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8">
            <a:extLst>
              <a:ext uri="{28A0092B-C50C-407E-A947-70E740481C1C}">
                <a14:useLocalDpi xmlns:a14="http://schemas.microsoft.com/office/drawing/2010/main"/>
              </a:ext>
            </a:extLst>
          </a:blip>
          <a:stretch>
            <a:fillRect/>
          </a:stretch>
        </p:blipFill>
        <p:spPr>
          <a:xfrm>
            <a:off x="22343069" y="2819118"/>
            <a:ext cx="5591822" cy="1675956"/>
          </a:xfrm>
          <a:prstGeom prst="rect">
            <a:avLst/>
          </a:prstGeom>
        </p:spPr>
      </p:pic>
      <p:sp>
        <p:nvSpPr>
          <p:cNvPr id="36" name="Rectangle 40"/>
          <p:cNvSpPr>
            <a:spLocks noChangeArrowheads="1"/>
          </p:cNvSpPr>
          <p:nvPr/>
        </p:nvSpPr>
        <p:spPr bwMode="auto">
          <a:xfrm>
            <a:off x="1596390" y="11202323"/>
            <a:ext cx="15233218" cy="3085366"/>
          </a:xfrm>
          <a:prstGeom prst="rect">
            <a:avLst/>
          </a:prstGeom>
          <a:solidFill>
            <a:schemeClr val="accent1">
              <a:lumMod val="40000"/>
              <a:lumOff val="60000"/>
            </a:schemeClr>
          </a:solidFill>
          <a:ln w="9525">
            <a:noFill/>
            <a:miter lim="800000"/>
            <a:headEnd/>
            <a:tailEnd/>
          </a:ln>
          <a:effectLst>
            <a:outerShdw blurRad="304800" dist="139700" dir="1500000" algn="ctr" rotWithShape="0">
              <a:srgbClr val="000000">
                <a:alpha val="43000"/>
              </a:srgbClr>
            </a:outerShdw>
          </a:effectLst>
          <a:extLst/>
        </p:spPr>
        <p:txBody>
          <a:bodyPr wrap="square" anchor="t" anchorCtr="0"/>
          <a:lstStyle/>
          <a:p>
            <a:pPr algn="just" eaLnBrk="1" hangingPunct="1"/>
            <a:r>
              <a:rPr lang="en-US" sz="2800" dirty="0">
                <a:cs typeface="Segoe UI" pitchFamily="34" charset="0"/>
              </a:rPr>
              <a:t>Dose estimation tools like ERMIN for are essential for </a:t>
            </a:r>
          </a:p>
          <a:p>
            <a:pPr algn="just" eaLnBrk="1" hangingPunct="1"/>
            <a:r>
              <a:rPr lang="en-US" sz="2800" dirty="0">
                <a:cs typeface="Segoe UI" pitchFamily="34" charset="0"/>
              </a:rPr>
              <a:t> </a:t>
            </a:r>
          </a:p>
          <a:p>
            <a:pPr marL="457200" indent="-457200" algn="just" eaLnBrk="1" hangingPunct="1">
              <a:buFontTx/>
              <a:buChar char="-"/>
            </a:pPr>
            <a:r>
              <a:rPr lang="en-US" sz="2800" dirty="0">
                <a:cs typeface="Segoe UI" pitchFamily="34" charset="0"/>
              </a:rPr>
              <a:t>Rough early phase risk prognoses (when reliable measurements have not yet been made) </a:t>
            </a:r>
          </a:p>
          <a:p>
            <a:pPr marL="457200" indent="-457200" algn="just" eaLnBrk="1" hangingPunct="1">
              <a:buFontTx/>
              <a:buChar char="-"/>
            </a:pPr>
            <a:r>
              <a:rPr lang="en-US" sz="2800" dirty="0">
                <a:cs typeface="Segoe UI" pitchFamily="34" charset="0"/>
              </a:rPr>
              <a:t>Estimation of doses received in a contaminated area over time (recovery justification) </a:t>
            </a:r>
          </a:p>
          <a:p>
            <a:pPr marL="457200" indent="-457200" algn="just" eaLnBrk="1" hangingPunct="1">
              <a:buFontTx/>
              <a:buChar char="-"/>
            </a:pPr>
            <a:r>
              <a:rPr lang="en-US" sz="2800" dirty="0">
                <a:cs typeface="Segoe UI" pitchFamily="34" charset="0"/>
              </a:rPr>
              <a:t>Estimation of possible implications of recovery countermeasures (including residual doses) </a:t>
            </a:r>
          </a:p>
          <a:p>
            <a:pPr marL="457200" indent="-457200" algn="just" eaLnBrk="1" hangingPunct="1">
              <a:buFontTx/>
              <a:buChar char="-"/>
            </a:pPr>
            <a:r>
              <a:rPr lang="en-US" sz="2800" dirty="0">
                <a:cs typeface="Segoe UI" pitchFamily="34" charset="0"/>
              </a:rPr>
              <a:t>Preparedness exercises, drills and training (including evaluation of current preparedness) </a:t>
            </a:r>
            <a:endParaRPr lang="en-AU" sz="2800" dirty="0">
              <a:cs typeface="Segoe UI" pitchFamily="34" charset="0"/>
            </a:endParaRPr>
          </a:p>
        </p:txBody>
      </p:sp>
      <p:sp>
        <p:nvSpPr>
          <p:cNvPr id="4" name="Rectangle 3"/>
          <p:cNvSpPr/>
          <p:nvPr/>
        </p:nvSpPr>
        <p:spPr>
          <a:xfrm>
            <a:off x="17921013" y="11115224"/>
            <a:ext cx="10200654" cy="3056221"/>
          </a:xfrm>
          <a:prstGeom prst="rect">
            <a:avLst/>
          </a:prstGeom>
        </p:spPr>
        <p:txBody>
          <a:bodyPr wrap="square">
            <a:spAutoFit/>
          </a:bodyPr>
          <a:lstStyle/>
          <a:p>
            <a:pPr algn="just">
              <a:lnSpc>
                <a:spcPct val="107000"/>
              </a:lnSpc>
              <a:spcAft>
                <a:spcPts val="800"/>
              </a:spcAft>
            </a:pPr>
            <a:r>
              <a:rPr lang="en-GB" sz="3000" dirty="0">
                <a:latin typeface="+mn-lt"/>
                <a:cs typeface="Segoe UI" pitchFamily="34" charset="0"/>
              </a:rPr>
              <a:t>The ERMIN model was originally not built for probabilistic assessments. Therefore, an effort was needed in the CONFIDENCE project to introduce new concepts and parametric uncertainty estimates, taking the latest information into account and considering a wider range of case specific parametric options, thus reducing the overall prognostic uncertainty.</a:t>
            </a:r>
            <a:endParaRPr lang="en-US" sz="3000" dirty="0">
              <a:latin typeface="+mn-lt"/>
              <a:cs typeface="Segoe UI" pitchFamily="34" charset="0"/>
            </a:endParaRPr>
          </a:p>
        </p:txBody>
      </p:sp>
      <p:sp>
        <p:nvSpPr>
          <p:cNvPr id="7" name="AutoShape 4" descr="Billedresultat for dtu logo"/>
          <p:cNvSpPr>
            <a:spLocks noChangeAspect="1" noChangeArrowheads="1"/>
          </p:cNvSpPr>
          <p:nvPr/>
        </p:nvSpPr>
        <p:spPr bwMode="auto">
          <a:xfrm>
            <a:off x="63500" y="-136525"/>
            <a:ext cx="1238250" cy="12382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a:blip r:embed="rId9"/>
          <a:stretch>
            <a:fillRect/>
          </a:stretch>
        </p:blipFill>
        <p:spPr>
          <a:xfrm>
            <a:off x="724320" y="628876"/>
            <a:ext cx="3586285" cy="3586285"/>
          </a:xfrm>
          <a:prstGeom prst="rect">
            <a:avLst/>
          </a:prstGeom>
        </p:spPr>
      </p:pic>
      <p:pic>
        <p:nvPicPr>
          <p:cNvPr id="9" name="Picture 8"/>
          <p:cNvPicPr>
            <a:picLocks noChangeAspect="1"/>
          </p:cNvPicPr>
          <p:nvPr/>
        </p:nvPicPr>
        <p:blipFill>
          <a:blip r:embed="rId10"/>
          <a:stretch>
            <a:fillRect/>
          </a:stretch>
        </p:blipFill>
        <p:spPr>
          <a:xfrm>
            <a:off x="1554480" y="17322829"/>
            <a:ext cx="13044310" cy="4977434"/>
          </a:xfrm>
          <a:prstGeom prst="rect">
            <a:avLst/>
          </a:prstGeom>
        </p:spPr>
      </p:pic>
      <p:sp>
        <p:nvSpPr>
          <p:cNvPr id="10" name="Rectangle 9"/>
          <p:cNvSpPr/>
          <p:nvPr/>
        </p:nvSpPr>
        <p:spPr>
          <a:xfrm>
            <a:off x="1554480" y="16235523"/>
            <a:ext cx="13044310" cy="1015663"/>
          </a:xfrm>
          <a:prstGeom prst="rect">
            <a:avLst/>
          </a:prstGeom>
        </p:spPr>
        <p:txBody>
          <a:bodyPr wrap="square">
            <a:spAutoFit/>
          </a:bodyPr>
          <a:lstStyle/>
          <a:p>
            <a:r>
              <a:rPr lang="en-GB" sz="3000" dirty="0">
                <a:latin typeface="+mn-lt"/>
                <a:cs typeface="Segoe UI" pitchFamily="34" charset="0"/>
              </a:rPr>
              <a:t>Example below: dry deposition relative to that on a well-defined reference surface (based on knowledge from actual measurements).  </a:t>
            </a:r>
          </a:p>
        </p:txBody>
      </p:sp>
      <p:sp>
        <p:nvSpPr>
          <p:cNvPr id="49" name="Rectangle 2"/>
          <p:cNvSpPr>
            <a:spLocks noChangeArrowheads="1"/>
          </p:cNvSpPr>
          <p:nvPr/>
        </p:nvSpPr>
        <p:spPr bwMode="auto">
          <a:xfrm>
            <a:off x="1538128" y="22403134"/>
            <a:ext cx="6859122" cy="420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da-DK" sz="1400" b="0" i="0" u="none" strike="noStrike" cap="none" normalizeH="0" baseline="30000" dirty="0">
                <a:ln>
                  <a:noFill/>
                </a:ln>
                <a:solidFill>
                  <a:schemeClr val="tx1"/>
                </a:solidFill>
                <a:effectLst/>
                <a:latin typeface="Calibri" pitchFamily="34" charset="0"/>
                <a:ea typeface="Calibri" pitchFamily="34" charset="0"/>
                <a:cs typeface="Times New Roman" pitchFamily="18" charset="0"/>
              </a:rPr>
              <a:t>*</a:t>
            </a:r>
            <a:r>
              <a:rPr kumimoji="0" lang="en-GB" altLang="da-DK" sz="1600" b="0" i="0" u="none" strike="noStrike" cap="none" normalizeH="0" baseline="30000" dirty="0">
                <a:ln>
                  <a:noFill/>
                </a:ln>
                <a:solidFill>
                  <a:schemeClr val="tx1"/>
                </a:solidFill>
                <a:effectLst/>
                <a:latin typeface="Calibri" pitchFamily="34" charset="0"/>
                <a:ea typeface="Calibri" pitchFamily="34" charset="0"/>
                <a:cs typeface="Times New Roman" pitchFamily="18" charset="0"/>
              </a:rPr>
              <a:t>Values given per area of ground covered by the vegetation.</a:t>
            </a:r>
          </a:p>
          <a:p>
            <a:pPr lvl="0">
              <a:spcBef>
                <a:spcPct val="0"/>
              </a:spcBef>
            </a:pPr>
            <a:r>
              <a:rPr lang="en-GB" altLang="da-DK" sz="1600" baseline="30000" dirty="0">
                <a:latin typeface="Calibri" pitchFamily="34" charset="0"/>
                <a:cs typeface="Times New Roman" pitchFamily="18" charset="0"/>
              </a:rPr>
              <a:t>Note: typical dry deposition velocities to ref. surface (unit: </a:t>
            </a:r>
            <a:r>
              <a:rPr lang="en-GB" sz="1600" baseline="30000" dirty="0">
                <a:latin typeface="Calibri" pitchFamily="34" charset="0"/>
                <a:cs typeface="Times New Roman" pitchFamily="18" charset="0"/>
              </a:rPr>
              <a:t>10-4 m/s ) are respectively (left to right): 20, 4, 7, 30 and 130. </a:t>
            </a:r>
            <a:endParaRPr lang="en-GB" altLang="da-DK" sz="1600" baseline="30000" dirty="0">
              <a:latin typeface="Calibri" pitchFamily="34" charset="0"/>
              <a:cs typeface="Times New Roman" pitchFamily="18" charset="0"/>
            </a:endParaRPr>
          </a:p>
        </p:txBody>
      </p:sp>
      <p:sp>
        <p:nvSpPr>
          <p:cNvPr id="51" name="Rectangle 40"/>
          <p:cNvSpPr>
            <a:spLocks noChangeArrowheads="1"/>
          </p:cNvSpPr>
          <p:nvPr/>
        </p:nvSpPr>
        <p:spPr bwMode="auto">
          <a:xfrm>
            <a:off x="14956703" y="15610429"/>
            <a:ext cx="13636013" cy="15128145"/>
          </a:xfrm>
          <a:prstGeom prst="rect">
            <a:avLst/>
          </a:prstGeom>
          <a:solidFill>
            <a:schemeClr val="accent1">
              <a:lumMod val="40000"/>
              <a:lumOff val="60000"/>
            </a:schemeClr>
          </a:solidFill>
          <a:ln w="9525">
            <a:noFill/>
            <a:miter lim="800000"/>
            <a:headEnd/>
            <a:tailEnd/>
          </a:ln>
          <a:effectLst>
            <a:outerShdw blurRad="304800" dist="139700" dir="1500000" algn="ctr" rotWithShape="0">
              <a:srgbClr val="000000">
                <a:alpha val="43000"/>
              </a:srgbClr>
            </a:outerShdw>
          </a:effectLst>
          <a:extLst/>
        </p:spPr>
        <p:txBody>
          <a:bodyPr wrap="square" anchor="t" anchorCtr="0"/>
          <a:lstStyle/>
          <a:p>
            <a:pPr algn="just" eaLnBrk="1" hangingPunct="1"/>
            <a:r>
              <a:rPr lang="en-US" sz="2800" dirty="0">
                <a:cs typeface="Segoe UI" pitchFamily="34" charset="0"/>
              </a:rPr>
              <a:t> </a:t>
            </a:r>
            <a:endParaRPr lang="en-AU" sz="2800" dirty="0">
              <a:cs typeface="Segoe UI" pitchFamily="34" charset="0"/>
            </a:endParaRPr>
          </a:p>
        </p:txBody>
      </p:sp>
      <p:pic>
        <p:nvPicPr>
          <p:cNvPr id="52" name="Picture 3"/>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9351973" y="15939191"/>
            <a:ext cx="8804455" cy="3909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a:blip r:embed="rId12"/>
          <a:stretch>
            <a:fillRect/>
          </a:stretch>
        </p:blipFill>
        <p:spPr>
          <a:xfrm>
            <a:off x="15349519" y="15939191"/>
            <a:ext cx="3718179" cy="3878598"/>
          </a:xfrm>
          <a:prstGeom prst="rect">
            <a:avLst/>
          </a:prstGeom>
        </p:spPr>
      </p:pic>
      <p:sp>
        <p:nvSpPr>
          <p:cNvPr id="55" name="Rectangle 54"/>
          <p:cNvSpPr/>
          <p:nvPr/>
        </p:nvSpPr>
        <p:spPr>
          <a:xfrm>
            <a:off x="15341899" y="20284719"/>
            <a:ext cx="13022756" cy="12957393"/>
          </a:xfrm>
          <a:prstGeom prst="rect">
            <a:avLst/>
          </a:prstGeom>
        </p:spPr>
        <p:txBody>
          <a:bodyPr wrap="square">
            <a:spAutoFit/>
          </a:bodyPr>
          <a:lstStyle/>
          <a:p>
            <a:r>
              <a:rPr lang="da-DK" sz="3000" dirty="0" err="1">
                <a:latin typeface="+mn-lt"/>
                <a:cs typeface="Segoe UI" pitchFamily="34" charset="0"/>
              </a:rPr>
              <a:t>Material</a:t>
            </a:r>
            <a:r>
              <a:rPr lang="da-DK" sz="3000" dirty="0">
                <a:latin typeface="+mn-lt"/>
                <a:cs typeface="Segoe UI" pitchFamily="34" charset="0"/>
              </a:rPr>
              <a:t> </a:t>
            </a:r>
            <a:r>
              <a:rPr lang="da-DK" sz="3000" dirty="0" err="1">
                <a:latin typeface="+mn-lt"/>
                <a:cs typeface="Segoe UI" pitchFamily="34" charset="0"/>
              </a:rPr>
              <a:t>specification</a:t>
            </a:r>
            <a:r>
              <a:rPr lang="da-DK" sz="3000" dirty="0">
                <a:latin typeface="+mn-lt"/>
                <a:cs typeface="Segoe UI" pitchFamily="34" charset="0"/>
              </a:rPr>
              <a:t> </a:t>
            </a:r>
            <a:r>
              <a:rPr lang="da-DK" sz="3000" dirty="0" err="1">
                <a:latin typeface="+mn-lt"/>
                <a:cs typeface="Segoe UI" pitchFamily="34" charset="0"/>
              </a:rPr>
              <a:t>can</a:t>
            </a:r>
            <a:r>
              <a:rPr lang="da-DK" sz="3000" dirty="0">
                <a:latin typeface="+mn-lt"/>
                <a:cs typeface="Segoe UI" pitchFamily="34" charset="0"/>
              </a:rPr>
              <a:t> </a:t>
            </a:r>
            <a:r>
              <a:rPr lang="da-DK" sz="3000" dirty="0" err="1">
                <a:latin typeface="+mn-lt"/>
                <a:cs typeface="Segoe UI" pitchFamily="34" charset="0"/>
              </a:rPr>
              <a:t>lead</a:t>
            </a:r>
            <a:r>
              <a:rPr lang="da-DK" sz="3000" dirty="0">
                <a:latin typeface="+mn-lt"/>
                <a:cs typeface="Segoe UI" pitchFamily="34" charset="0"/>
              </a:rPr>
              <a:t> to difference in </a:t>
            </a:r>
            <a:r>
              <a:rPr lang="da-DK" sz="3000" dirty="0" err="1">
                <a:latin typeface="+mn-lt"/>
                <a:cs typeface="Segoe UI" pitchFamily="34" charset="0"/>
              </a:rPr>
              <a:t>early</a:t>
            </a:r>
            <a:r>
              <a:rPr lang="da-DK" sz="3000" dirty="0">
                <a:latin typeface="+mn-lt"/>
                <a:cs typeface="Segoe UI" pitchFamily="34" charset="0"/>
              </a:rPr>
              <a:t> retention by a factor of 4-5, </a:t>
            </a:r>
            <a:r>
              <a:rPr lang="da-DK" sz="3000" dirty="0" err="1">
                <a:latin typeface="+mn-lt"/>
                <a:cs typeface="Segoe UI" pitchFamily="34" charset="0"/>
              </a:rPr>
              <a:t>although</a:t>
            </a:r>
            <a:r>
              <a:rPr lang="da-DK" sz="3000" dirty="0">
                <a:latin typeface="+mn-lt"/>
                <a:cs typeface="Segoe UI" pitchFamily="34" charset="0"/>
              </a:rPr>
              <a:t> all </a:t>
            </a:r>
            <a:r>
              <a:rPr lang="da-DK" sz="3000" dirty="0" err="1">
                <a:latin typeface="+mn-lt"/>
                <a:cs typeface="Segoe UI" pitchFamily="34" charset="0"/>
              </a:rPr>
              <a:t>these</a:t>
            </a:r>
            <a:r>
              <a:rPr lang="da-DK" sz="3000" dirty="0">
                <a:latin typeface="+mn-lt"/>
                <a:cs typeface="Segoe UI" pitchFamily="34" charset="0"/>
              </a:rPr>
              <a:t> </a:t>
            </a:r>
            <a:r>
              <a:rPr lang="da-DK" sz="3000" dirty="0" err="1">
                <a:latin typeface="+mn-lt"/>
                <a:cs typeface="Segoe UI" pitchFamily="34" charset="0"/>
              </a:rPr>
              <a:t>materials</a:t>
            </a:r>
            <a:r>
              <a:rPr lang="da-DK" sz="3000" dirty="0">
                <a:latin typeface="+mn-lt"/>
                <a:cs typeface="Segoe UI" pitchFamily="34" charset="0"/>
              </a:rPr>
              <a:t> </a:t>
            </a:r>
            <a:r>
              <a:rPr lang="da-DK" sz="3000" dirty="0" err="1">
                <a:latin typeface="+mn-lt"/>
                <a:cs typeface="Segoe UI" pitchFamily="34" charset="0"/>
              </a:rPr>
              <a:t>contain</a:t>
            </a:r>
            <a:r>
              <a:rPr lang="da-DK" sz="3000" dirty="0">
                <a:latin typeface="+mn-lt"/>
                <a:cs typeface="Segoe UI" pitchFamily="34" charset="0"/>
              </a:rPr>
              <a:t> large </a:t>
            </a:r>
            <a:r>
              <a:rPr lang="da-DK" sz="3000" dirty="0" err="1">
                <a:latin typeface="+mn-lt"/>
                <a:cs typeface="Segoe UI" pitchFamily="34" charset="0"/>
              </a:rPr>
              <a:t>numbers</a:t>
            </a:r>
            <a:r>
              <a:rPr lang="da-DK" sz="3000" dirty="0">
                <a:latin typeface="+mn-lt"/>
                <a:cs typeface="Segoe UI" pitchFamily="34" charset="0"/>
              </a:rPr>
              <a:t> of </a:t>
            </a:r>
            <a:r>
              <a:rPr lang="da-DK" sz="3000" dirty="0" err="1">
                <a:latin typeface="+mn-lt"/>
                <a:cs typeface="Segoe UI" pitchFamily="34" charset="0"/>
              </a:rPr>
              <a:t>intact</a:t>
            </a:r>
            <a:r>
              <a:rPr lang="da-DK" sz="3000" dirty="0">
                <a:latin typeface="+mn-lt"/>
                <a:cs typeface="Segoe UI" pitchFamily="34" charset="0"/>
              </a:rPr>
              <a:t> </a:t>
            </a:r>
            <a:r>
              <a:rPr lang="da-DK" sz="3000" dirty="0" err="1">
                <a:latin typeface="+mn-lt"/>
                <a:cs typeface="Segoe UI" pitchFamily="34" charset="0"/>
              </a:rPr>
              <a:t>micaceous</a:t>
            </a:r>
            <a:r>
              <a:rPr lang="da-DK" sz="3000" dirty="0">
                <a:latin typeface="+mn-lt"/>
                <a:cs typeface="Segoe UI" pitchFamily="34" charset="0"/>
              </a:rPr>
              <a:t> minerals with </a:t>
            </a:r>
            <a:r>
              <a:rPr lang="da-DK" sz="3000" dirty="0" err="1">
                <a:latin typeface="+mn-lt"/>
                <a:cs typeface="Segoe UI" pitchFamily="34" charset="0"/>
              </a:rPr>
              <a:t>caesium</a:t>
            </a:r>
            <a:r>
              <a:rPr lang="da-DK" sz="3000" dirty="0">
                <a:latin typeface="+mn-lt"/>
                <a:cs typeface="Segoe UI" pitchFamily="34" charset="0"/>
              </a:rPr>
              <a:t> </a:t>
            </a:r>
            <a:r>
              <a:rPr lang="da-DK" sz="3000" dirty="0" err="1">
                <a:latin typeface="+mn-lt"/>
                <a:cs typeface="Segoe UI" pitchFamily="34" charset="0"/>
              </a:rPr>
              <a:t>traps</a:t>
            </a:r>
            <a:r>
              <a:rPr lang="da-DK" sz="3000" dirty="0">
                <a:latin typeface="+mn-lt"/>
                <a:cs typeface="Segoe UI" pitchFamily="34" charset="0"/>
              </a:rPr>
              <a:t>.</a:t>
            </a:r>
          </a:p>
          <a:p>
            <a:endParaRPr lang="da-DK" sz="800" dirty="0">
              <a:latin typeface="+mn-lt"/>
              <a:cs typeface="Segoe UI" pitchFamily="34" charset="0"/>
            </a:endParaRPr>
          </a:p>
          <a:p>
            <a:r>
              <a:rPr lang="da-DK" sz="3000" dirty="0" err="1">
                <a:latin typeface="+mn-lt"/>
                <a:cs typeface="Segoe UI" pitchFamily="34" charset="0"/>
              </a:rPr>
              <a:t>Previously</a:t>
            </a:r>
            <a:r>
              <a:rPr lang="da-DK" sz="3000" dirty="0">
                <a:latin typeface="+mn-lt"/>
                <a:cs typeface="Segoe UI" pitchFamily="34" charset="0"/>
              </a:rPr>
              <a:t>, in ERMIN, the run-</a:t>
            </a:r>
            <a:r>
              <a:rPr lang="da-DK" sz="3000" dirty="0" err="1">
                <a:latin typeface="+mn-lt"/>
                <a:cs typeface="Segoe UI" pitchFamily="34" charset="0"/>
              </a:rPr>
              <a:t>off</a:t>
            </a:r>
            <a:r>
              <a:rPr lang="da-DK" sz="3000" dirty="0">
                <a:latin typeface="+mn-lt"/>
                <a:cs typeface="Segoe UI" pitchFamily="34" charset="0"/>
              </a:rPr>
              <a:t> / </a:t>
            </a:r>
            <a:r>
              <a:rPr lang="da-DK" sz="3000" dirty="0" err="1">
                <a:latin typeface="+mn-lt"/>
                <a:cs typeface="Segoe UI" pitchFamily="34" charset="0"/>
              </a:rPr>
              <a:t>very</a:t>
            </a:r>
            <a:r>
              <a:rPr lang="da-DK" sz="3000" dirty="0">
                <a:latin typeface="+mn-lt"/>
                <a:cs typeface="Segoe UI" pitchFamily="34" charset="0"/>
              </a:rPr>
              <a:t> </a:t>
            </a:r>
            <a:r>
              <a:rPr lang="da-DK" sz="3000" dirty="0" err="1">
                <a:latin typeface="+mn-lt"/>
                <a:cs typeface="Segoe UI" pitchFamily="34" charset="0"/>
              </a:rPr>
              <a:t>early</a:t>
            </a:r>
            <a:r>
              <a:rPr lang="da-DK" sz="3000" dirty="0">
                <a:latin typeface="+mn-lt"/>
                <a:cs typeface="Segoe UI" pitchFamily="34" charset="0"/>
              </a:rPr>
              <a:t> </a:t>
            </a:r>
            <a:r>
              <a:rPr lang="da-DK" sz="3000" dirty="0" err="1">
                <a:latin typeface="+mn-lt"/>
                <a:cs typeface="Segoe UI" pitchFamily="34" charset="0"/>
              </a:rPr>
              <a:t>wash-off</a:t>
            </a:r>
            <a:r>
              <a:rPr lang="da-DK" sz="3000" dirty="0">
                <a:latin typeface="+mn-lt"/>
                <a:cs typeface="Segoe UI" pitchFamily="34" charset="0"/>
              </a:rPr>
              <a:t>  </a:t>
            </a:r>
            <a:r>
              <a:rPr lang="da-DK" sz="3000" dirty="0" err="1">
                <a:latin typeface="+mn-lt"/>
                <a:cs typeface="Segoe UI" pitchFamily="34" charset="0"/>
              </a:rPr>
              <a:t>was</a:t>
            </a:r>
            <a:r>
              <a:rPr lang="da-DK" sz="3000" dirty="0">
                <a:latin typeface="+mn-lt"/>
                <a:cs typeface="Segoe UI" pitchFamily="34" charset="0"/>
              </a:rPr>
              <a:t> </a:t>
            </a:r>
            <a:r>
              <a:rPr lang="da-DK" sz="3000" dirty="0" err="1">
                <a:latin typeface="+mn-lt"/>
                <a:cs typeface="Segoe UI" pitchFamily="34" charset="0"/>
              </a:rPr>
              <a:t>assumed</a:t>
            </a:r>
            <a:r>
              <a:rPr lang="da-DK" sz="3000" dirty="0">
                <a:latin typeface="+mn-lt"/>
                <a:cs typeface="Segoe UI" pitchFamily="34" charset="0"/>
              </a:rPr>
              <a:t> to </a:t>
            </a:r>
            <a:r>
              <a:rPr lang="da-DK" sz="3000" dirty="0" err="1">
                <a:latin typeface="+mn-lt"/>
                <a:cs typeface="Segoe UI" pitchFamily="34" charset="0"/>
              </a:rPr>
              <a:t>be</a:t>
            </a:r>
            <a:r>
              <a:rPr lang="da-DK" sz="3000" dirty="0">
                <a:latin typeface="+mn-lt"/>
                <a:cs typeface="Segoe UI" pitchFamily="34" charset="0"/>
              </a:rPr>
              <a:t> 50 % with a </a:t>
            </a:r>
            <a:r>
              <a:rPr lang="da-DK" sz="3000" dirty="0" err="1">
                <a:latin typeface="+mn-lt"/>
                <a:cs typeface="Segoe UI" pitchFamily="34" charset="0"/>
              </a:rPr>
              <a:t>sd</a:t>
            </a:r>
            <a:r>
              <a:rPr lang="da-DK" sz="3000" dirty="0">
                <a:latin typeface="+mn-lt"/>
                <a:cs typeface="Segoe UI" pitchFamily="34" charset="0"/>
              </a:rPr>
              <a:t> of 30 % (for all </a:t>
            </a:r>
            <a:r>
              <a:rPr lang="da-DK" sz="3000" dirty="0" err="1">
                <a:latin typeface="+mn-lt"/>
                <a:cs typeface="Segoe UI" pitchFamily="34" charset="0"/>
              </a:rPr>
              <a:t>contaminants</a:t>
            </a:r>
            <a:r>
              <a:rPr lang="da-DK" sz="3000" dirty="0">
                <a:latin typeface="+mn-lt"/>
                <a:cs typeface="Segoe UI" pitchFamily="34" charset="0"/>
              </a:rPr>
              <a:t>). </a:t>
            </a:r>
          </a:p>
          <a:p>
            <a:endParaRPr lang="da-DK" sz="800" dirty="0">
              <a:latin typeface="+mn-lt"/>
              <a:cs typeface="Segoe UI" pitchFamily="34" charset="0"/>
            </a:endParaRPr>
          </a:p>
          <a:p>
            <a:r>
              <a:rPr lang="en-GB" sz="3000" dirty="0">
                <a:latin typeface="+mn-lt"/>
                <a:cs typeface="Segoe UI" pitchFamily="34" charset="0"/>
              </a:rPr>
              <a:t>The retention after the deposition process is over 15 years for all these materials:  half-life of 37 % +/- 6 % years (independent measurements made in different countries: Denmark, Germany, UK)</a:t>
            </a:r>
          </a:p>
          <a:p>
            <a:endParaRPr lang="da-DK" sz="800" dirty="0">
              <a:latin typeface="+mn-lt"/>
              <a:cs typeface="Segoe UI" pitchFamily="34" charset="0"/>
            </a:endParaRPr>
          </a:p>
          <a:p>
            <a:r>
              <a:rPr lang="da-DK" sz="3000" dirty="0">
                <a:latin typeface="+mn-lt"/>
                <a:cs typeface="Segoe UI" pitchFamily="34" charset="0"/>
              </a:rPr>
              <a:t>For </a:t>
            </a:r>
            <a:r>
              <a:rPr lang="da-DK" sz="3000" dirty="0" err="1">
                <a:latin typeface="+mn-lt"/>
                <a:cs typeface="Segoe UI" pitchFamily="34" charset="0"/>
              </a:rPr>
              <a:t>example</a:t>
            </a:r>
            <a:r>
              <a:rPr lang="da-DK" sz="3000" dirty="0">
                <a:latin typeface="+mn-lt"/>
                <a:cs typeface="Segoe UI" pitchFamily="34" charset="0"/>
              </a:rPr>
              <a:t> on a </a:t>
            </a:r>
            <a:r>
              <a:rPr lang="da-DK" sz="3000" dirty="0" err="1">
                <a:latin typeface="+mn-lt"/>
                <a:cs typeface="Segoe UI" pitchFamily="34" charset="0"/>
              </a:rPr>
              <a:t>glass</a:t>
            </a:r>
            <a:r>
              <a:rPr lang="da-DK" sz="3000" dirty="0">
                <a:latin typeface="+mn-lt"/>
                <a:cs typeface="Segoe UI" pitchFamily="34" charset="0"/>
              </a:rPr>
              <a:t> </a:t>
            </a:r>
            <a:r>
              <a:rPr lang="da-DK" sz="3000" dirty="0" err="1">
                <a:latin typeface="+mn-lt"/>
                <a:cs typeface="Segoe UI" pitchFamily="34" charset="0"/>
              </a:rPr>
              <a:t>roof</a:t>
            </a:r>
            <a:r>
              <a:rPr lang="da-DK" sz="3000" dirty="0">
                <a:latin typeface="+mn-lt"/>
                <a:cs typeface="Segoe UI" pitchFamily="34" charset="0"/>
              </a:rPr>
              <a:t>, the </a:t>
            </a:r>
            <a:r>
              <a:rPr lang="da-DK" sz="3000" dirty="0" err="1">
                <a:latin typeface="+mn-lt"/>
                <a:cs typeface="Segoe UI" pitchFamily="34" charset="0"/>
              </a:rPr>
              <a:t>weathering</a:t>
            </a:r>
            <a:r>
              <a:rPr lang="da-DK" sz="3000" dirty="0">
                <a:latin typeface="+mn-lt"/>
                <a:cs typeface="Segoe UI" pitchFamily="34" charset="0"/>
              </a:rPr>
              <a:t> </a:t>
            </a:r>
            <a:r>
              <a:rPr lang="da-DK" sz="3000" dirty="0" err="1">
                <a:latin typeface="+mn-lt"/>
                <a:cs typeface="Segoe UI" pitchFamily="34" charset="0"/>
              </a:rPr>
              <a:t>process</a:t>
            </a:r>
            <a:r>
              <a:rPr lang="da-DK" sz="3000" dirty="0">
                <a:latin typeface="+mn-lt"/>
                <a:cs typeface="Segoe UI" pitchFamily="34" charset="0"/>
              </a:rPr>
              <a:t> has </a:t>
            </a:r>
            <a:r>
              <a:rPr lang="da-DK" sz="3000" dirty="0" err="1">
                <a:latin typeface="+mn-lt"/>
                <a:cs typeface="Segoe UI" pitchFamily="34" charset="0"/>
              </a:rPr>
              <a:t>been</a:t>
            </a:r>
            <a:r>
              <a:rPr lang="da-DK" sz="3000" dirty="0">
                <a:latin typeface="+mn-lt"/>
                <a:cs typeface="Segoe UI" pitchFamily="34" charset="0"/>
              </a:rPr>
              <a:t> </a:t>
            </a:r>
            <a:r>
              <a:rPr lang="da-DK" sz="3000" dirty="0" err="1">
                <a:latin typeface="+mn-lt"/>
                <a:cs typeface="Segoe UI" pitchFamily="34" charset="0"/>
              </a:rPr>
              <a:t>found</a:t>
            </a:r>
            <a:r>
              <a:rPr lang="da-DK" sz="3000" dirty="0">
                <a:latin typeface="+mn-lt"/>
                <a:cs typeface="Segoe UI" pitchFamily="34" charset="0"/>
              </a:rPr>
              <a:t> to have a </a:t>
            </a:r>
            <a:r>
              <a:rPr lang="da-DK" sz="3000" dirty="0" err="1">
                <a:latin typeface="+mn-lt"/>
                <a:cs typeface="Segoe UI" pitchFamily="34" charset="0"/>
              </a:rPr>
              <a:t>half-life</a:t>
            </a:r>
            <a:r>
              <a:rPr lang="da-DK" sz="3000" dirty="0">
                <a:latin typeface="+mn-lt"/>
                <a:cs typeface="Segoe UI" pitchFamily="34" charset="0"/>
              </a:rPr>
              <a:t> of 95 +/- 20 </a:t>
            </a:r>
            <a:r>
              <a:rPr lang="da-DK" sz="3000" dirty="0" err="1">
                <a:latin typeface="+mn-lt"/>
                <a:cs typeface="Segoe UI" pitchFamily="34" charset="0"/>
              </a:rPr>
              <a:t>days</a:t>
            </a:r>
            <a:r>
              <a:rPr lang="da-DK" sz="3000" dirty="0">
                <a:latin typeface="+mn-lt"/>
                <a:cs typeface="Segoe UI" pitchFamily="34" charset="0"/>
              </a:rPr>
              <a:t>.  </a:t>
            </a:r>
            <a:r>
              <a:rPr lang="da-DK" sz="3000" dirty="0" err="1">
                <a:latin typeface="+mn-lt"/>
                <a:cs typeface="Segoe UI" pitchFamily="34" charset="0"/>
              </a:rPr>
              <a:t>Similar</a:t>
            </a:r>
            <a:r>
              <a:rPr lang="da-DK" sz="3000" dirty="0">
                <a:latin typeface="+mn-lt"/>
                <a:cs typeface="Segoe UI" pitchFamily="34" charset="0"/>
              </a:rPr>
              <a:t> </a:t>
            </a:r>
            <a:r>
              <a:rPr lang="da-DK" sz="3000" dirty="0" err="1">
                <a:latin typeface="+mn-lt"/>
                <a:cs typeface="Segoe UI" pitchFamily="34" charset="0"/>
              </a:rPr>
              <a:t>figures</a:t>
            </a:r>
            <a:r>
              <a:rPr lang="da-DK" sz="3000" dirty="0">
                <a:latin typeface="+mn-lt"/>
                <a:cs typeface="Segoe UI" pitchFamily="34" charset="0"/>
              </a:rPr>
              <a:t> have </a:t>
            </a:r>
            <a:r>
              <a:rPr lang="da-DK" sz="3000" dirty="0" err="1">
                <a:latin typeface="+mn-lt"/>
                <a:cs typeface="Segoe UI" pitchFamily="34" charset="0"/>
              </a:rPr>
              <a:t>been</a:t>
            </a:r>
            <a:r>
              <a:rPr lang="da-DK" sz="3000" dirty="0">
                <a:latin typeface="+mn-lt"/>
                <a:cs typeface="Segoe UI" pitchFamily="34" charset="0"/>
              </a:rPr>
              <a:t> </a:t>
            </a:r>
            <a:r>
              <a:rPr lang="da-DK" sz="3000" dirty="0" err="1">
                <a:latin typeface="+mn-lt"/>
                <a:cs typeface="Segoe UI" pitchFamily="34" charset="0"/>
              </a:rPr>
              <a:t>found</a:t>
            </a:r>
            <a:r>
              <a:rPr lang="da-DK" sz="3000" dirty="0">
                <a:latin typeface="+mn-lt"/>
                <a:cs typeface="Segoe UI" pitchFamily="34" charset="0"/>
              </a:rPr>
              <a:t> for a metal </a:t>
            </a:r>
            <a:r>
              <a:rPr lang="da-DK" sz="3000" dirty="0" err="1">
                <a:latin typeface="+mn-lt"/>
                <a:cs typeface="Segoe UI" pitchFamily="34" charset="0"/>
              </a:rPr>
              <a:t>roof</a:t>
            </a:r>
            <a:r>
              <a:rPr lang="da-DK" sz="3000" dirty="0">
                <a:latin typeface="+mn-lt"/>
                <a:cs typeface="Segoe UI" pitchFamily="34" charset="0"/>
              </a:rPr>
              <a:t>.  </a:t>
            </a:r>
          </a:p>
          <a:p>
            <a:endParaRPr lang="da-DK" sz="800" dirty="0">
              <a:latin typeface="+mn-lt"/>
              <a:cs typeface="Segoe UI" pitchFamily="34" charset="0"/>
            </a:endParaRPr>
          </a:p>
          <a:p>
            <a:r>
              <a:rPr lang="da-DK" sz="3000" dirty="0">
                <a:latin typeface="+mn-lt"/>
                <a:cs typeface="Segoe UI" pitchFamily="34" charset="0"/>
              </a:rPr>
              <a:t>The </a:t>
            </a:r>
            <a:r>
              <a:rPr lang="da-DK" sz="3000" dirty="0" err="1">
                <a:latin typeface="+mn-lt"/>
                <a:cs typeface="Segoe UI" pitchFamily="34" charset="0"/>
              </a:rPr>
              <a:t>above</a:t>
            </a:r>
            <a:r>
              <a:rPr lang="da-DK" sz="3000" dirty="0">
                <a:latin typeface="+mn-lt"/>
                <a:cs typeface="Segoe UI" pitchFamily="34" charset="0"/>
              </a:rPr>
              <a:t> </a:t>
            </a:r>
            <a:r>
              <a:rPr lang="da-DK" sz="3000" dirty="0" err="1">
                <a:latin typeface="+mn-lt"/>
                <a:cs typeface="Segoe UI" pitchFamily="34" charset="0"/>
              </a:rPr>
              <a:t>figures</a:t>
            </a:r>
            <a:r>
              <a:rPr lang="da-DK" sz="3000" dirty="0">
                <a:latin typeface="+mn-lt"/>
                <a:cs typeface="Segoe UI" pitchFamily="34" charset="0"/>
              </a:rPr>
              <a:t> </a:t>
            </a:r>
            <a:r>
              <a:rPr lang="da-DK" sz="3000" dirty="0" err="1">
                <a:latin typeface="+mn-lt"/>
                <a:cs typeface="Segoe UI" pitchFamily="34" charset="0"/>
              </a:rPr>
              <a:t>are</a:t>
            </a:r>
            <a:r>
              <a:rPr lang="da-DK" sz="3000" dirty="0">
                <a:latin typeface="+mn-lt"/>
                <a:cs typeface="Segoe UI" pitchFamily="34" charset="0"/>
              </a:rPr>
              <a:t> for </a:t>
            </a:r>
            <a:r>
              <a:rPr lang="da-DK" sz="3000" dirty="0" err="1">
                <a:latin typeface="+mn-lt"/>
                <a:cs typeface="Segoe UI" pitchFamily="34" charset="0"/>
              </a:rPr>
              <a:t>cationic</a:t>
            </a:r>
            <a:r>
              <a:rPr lang="da-DK" sz="3000" dirty="0">
                <a:latin typeface="+mn-lt"/>
                <a:cs typeface="Segoe UI" pitchFamily="34" charset="0"/>
              </a:rPr>
              <a:t> </a:t>
            </a:r>
            <a:r>
              <a:rPr lang="da-DK" sz="3000" dirty="0" err="1">
                <a:latin typeface="+mn-lt"/>
                <a:cs typeface="Segoe UI" pitchFamily="34" charset="0"/>
              </a:rPr>
              <a:t>caesium</a:t>
            </a:r>
            <a:r>
              <a:rPr lang="da-DK" sz="3000" dirty="0">
                <a:latin typeface="+mn-lt"/>
                <a:cs typeface="Segoe UI" pitchFamily="34" charset="0"/>
              </a:rPr>
              <a:t> </a:t>
            </a:r>
            <a:r>
              <a:rPr lang="da-DK" sz="3000" dirty="0" err="1">
                <a:latin typeface="+mn-lt"/>
                <a:cs typeface="Segoe UI" pitchFamily="34" charset="0"/>
              </a:rPr>
              <a:t>contamination</a:t>
            </a:r>
            <a:r>
              <a:rPr lang="da-DK" sz="3000" dirty="0">
                <a:latin typeface="+mn-lt"/>
                <a:cs typeface="Segoe UI" pitchFamily="34" charset="0"/>
              </a:rPr>
              <a:t>. Sr-90 (in </a:t>
            </a:r>
            <a:r>
              <a:rPr lang="da-DK" sz="3000" dirty="0" err="1">
                <a:latin typeface="+mn-lt"/>
                <a:cs typeface="Segoe UI" pitchFamily="34" charset="0"/>
              </a:rPr>
              <a:t>soluble</a:t>
            </a:r>
            <a:r>
              <a:rPr lang="da-DK" sz="3000" dirty="0">
                <a:latin typeface="+mn-lt"/>
                <a:cs typeface="Segoe UI" pitchFamily="34" charset="0"/>
              </a:rPr>
              <a:t> form) </a:t>
            </a:r>
            <a:r>
              <a:rPr lang="da-DK" sz="3000" dirty="0" err="1">
                <a:latin typeface="+mn-lt"/>
                <a:cs typeface="Segoe UI" pitchFamily="34" charset="0"/>
              </a:rPr>
              <a:t>weathering</a:t>
            </a:r>
            <a:r>
              <a:rPr lang="da-DK" sz="3000" dirty="0">
                <a:latin typeface="+mn-lt"/>
                <a:cs typeface="Segoe UI" pitchFamily="34" charset="0"/>
              </a:rPr>
              <a:t> on a </a:t>
            </a:r>
            <a:r>
              <a:rPr lang="da-DK" sz="3000" dirty="0" err="1">
                <a:latin typeface="+mn-lt"/>
                <a:cs typeface="Segoe UI" pitchFamily="34" charset="0"/>
              </a:rPr>
              <a:t>clay</a:t>
            </a:r>
            <a:r>
              <a:rPr lang="da-DK" sz="3000" dirty="0">
                <a:latin typeface="+mn-lt"/>
                <a:cs typeface="Segoe UI" pitchFamily="34" charset="0"/>
              </a:rPr>
              <a:t> </a:t>
            </a:r>
            <a:r>
              <a:rPr lang="da-DK" sz="3000" dirty="0" err="1">
                <a:latin typeface="+mn-lt"/>
                <a:cs typeface="Segoe UI" pitchFamily="34" charset="0"/>
              </a:rPr>
              <a:t>tile</a:t>
            </a:r>
            <a:r>
              <a:rPr lang="da-DK" sz="3000" dirty="0">
                <a:latin typeface="+mn-lt"/>
                <a:cs typeface="Segoe UI" pitchFamily="34" charset="0"/>
              </a:rPr>
              <a:t> </a:t>
            </a:r>
            <a:r>
              <a:rPr lang="da-DK" sz="3000" dirty="0" err="1">
                <a:latin typeface="+mn-lt"/>
                <a:cs typeface="Segoe UI" pitchFamily="34" charset="0"/>
              </a:rPr>
              <a:t>roof</a:t>
            </a:r>
            <a:r>
              <a:rPr lang="da-DK" sz="3000" dirty="0">
                <a:latin typeface="+mn-lt"/>
                <a:cs typeface="Segoe UI" pitchFamily="34" charset="0"/>
              </a:rPr>
              <a:t> has a </a:t>
            </a:r>
            <a:r>
              <a:rPr lang="da-DK" sz="3000" dirty="0" err="1">
                <a:latin typeface="+mn-lt"/>
                <a:cs typeface="Segoe UI" pitchFamily="34" charset="0"/>
              </a:rPr>
              <a:t>half-life</a:t>
            </a:r>
            <a:r>
              <a:rPr lang="da-DK" sz="3000" dirty="0">
                <a:latin typeface="+mn-lt"/>
                <a:cs typeface="Segoe UI" pitchFamily="34" charset="0"/>
              </a:rPr>
              <a:t> of </a:t>
            </a:r>
            <a:r>
              <a:rPr lang="da-DK" sz="3000" dirty="0" err="1">
                <a:latin typeface="+mn-lt"/>
                <a:cs typeface="Segoe UI" pitchFamily="34" charset="0"/>
              </a:rPr>
              <a:t>only</a:t>
            </a:r>
            <a:r>
              <a:rPr lang="da-DK" sz="3000" dirty="0">
                <a:latin typeface="+mn-lt"/>
                <a:cs typeface="Segoe UI" pitchFamily="34" charset="0"/>
              </a:rPr>
              <a:t> ca. 2 </a:t>
            </a:r>
            <a:r>
              <a:rPr lang="da-DK" sz="3000" dirty="0" err="1">
                <a:latin typeface="+mn-lt"/>
                <a:cs typeface="Segoe UI" pitchFamily="34" charset="0"/>
              </a:rPr>
              <a:t>months</a:t>
            </a:r>
            <a:r>
              <a:rPr lang="da-DK" sz="3000" dirty="0">
                <a:latin typeface="+mn-lt"/>
                <a:cs typeface="Segoe UI" pitchFamily="34" charset="0"/>
              </a:rPr>
              <a:t>.</a:t>
            </a:r>
          </a:p>
          <a:p>
            <a:endParaRPr lang="da-DK" sz="800" dirty="0">
              <a:latin typeface="+mn-lt"/>
              <a:cs typeface="Segoe UI" pitchFamily="34" charset="0"/>
            </a:endParaRPr>
          </a:p>
          <a:p>
            <a:r>
              <a:rPr lang="da-DK" sz="3000" dirty="0" err="1">
                <a:latin typeface="+mn-lt"/>
                <a:cs typeface="Segoe UI" pitchFamily="34" charset="0"/>
              </a:rPr>
              <a:t>Also</a:t>
            </a:r>
            <a:r>
              <a:rPr lang="da-DK" sz="3000" dirty="0">
                <a:latin typeface="+mn-lt"/>
                <a:cs typeface="Segoe UI" pitchFamily="34" charset="0"/>
              </a:rPr>
              <a:t> </a:t>
            </a:r>
            <a:r>
              <a:rPr lang="da-DK" sz="3000" dirty="0" err="1">
                <a:latin typeface="+mn-lt"/>
                <a:cs typeface="Segoe UI" pitchFamily="34" charset="0"/>
              </a:rPr>
              <a:t>contaminants</a:t>
            </a:r>
            <a:r>
              <a:rPr lang="da-DK" sz="3000" dirty="0">
                <a:latin typeface="+mn-lt"/>
                <a:cs typeface="Segoe UI" pitchFamily="34" charset="0"/>
              </a:rPr>
              <a:t> </a:t>
            </a:r>
            <a:r>
              <a:rPr lang="da-DK" sz="3000" dirty="0" err="1">
                <a:latin typeface="+mn-lt"/>
                <a:cs typeface="Segoe UI" pitchFamily="34" charset="0"/>
              </a:rPr>
              <a:t>associated</a:t>
            </a:r>
            <a:r>
              <a:rPr lang="da-DK" sz="3000" dirty="0">
                <a:latin typeface="+mn-lt"/>
                <a:cs typeface="Segoe UI" pitchFamily="34" charset="0"/>
              </a:rPr>
              <a:t> with </a:t>
            </a:r>
            <a:r>
              <a:rPr lang="da-DK" sz="3000" dirty="0" err="1">
                <a:latin typeface="+mn-lt"/>
                <a:cs typeface="Segoe UI" pitchFamily="34" charset="0"/>
              </a:rPr>
              <a:t>fuel</a:t>
            </a:r>
            <a:r>
              <a:rPr lang="da-DK" sz="3000" dirty="0">
                <a:latin typeface="+mn-lt"/>
                <a:cs typeface="Segoe UI" pitchFamily="34" charset="0"/>
              </a:rPr>
              <a:t> </a:t>
            </a:r>
            <a:r>
              <a:rPr lang="da-DK" sz="3000" dirty="0" err="1">
                <a:latin typeface="+mn-lt"/>
                <a:cs typeface="Segoe UI" pitchFamily="34" charset="0"/>
              </a:rPr>
              <a:t>particles</a:t>
            </a:r>
            <a:r>
              <a:rPr lang="da-DK" sz="3000" dirty="0">
                <a:latin typeface="+mn-lt"/>
                <a:cs typeface="Segoe UI" pitchFamily="34" charset="0"/>
              </a:rPr>
              <a:t> </a:t>
            </a:r>
            <a:r>
              <a:rPr lang="da-DK" sz="3000" dirty="0" err="1">
                <a:latin typeface="+mn-lt"/>
                <a:cs typeface="Segoe UI" pitchFamily="34" charset="0"/>
              </a:rPr>
              <a:t>are</a:t>
            </a:r>
            <a:r>
              <a:rPr lang="da-DK" sz="3000" dirty="0">
                <a:latin typeface="+mn-lt"/>
                <a:cs typeface="Segoe UI" pitchFamily="34" charset="0"/>
              </a:rPr>
              <a:t> removed </a:t>
            </a:r>
            <a:r>
              <a:rPr lang="da-DK" sz="3000" dirty="0" err="1">
                <a:latin typeface="+mn-lt"/>
                <a:cs typeface="Segoe UI" pitchFamily="34" charset="0"/>
              </a:rPr>
              <a:t>very</a:t>
            </a:r>
            <a:r>
              <a:rPr lang="da-DK" sz="3000" dirty="0">
                <a:latin typeface="+mn-lt"/>
                <a:cs typeface="Segoe UI" pitchFamily="34" charset="0"/>
              </a:rPr>
              <a:t> </a:t>
            </a:r>
            <a:r>
              <a:rPr lang="da-DK" sz="3000" dirty="0" err="1">
                <a:latin typeface="+mn-lt"/>
                <a:cs typeface="Segoe UI" pitchFamily="34" charset="0"/>
              </a:rPr>
              <a:t>rapidly</a:t>
            </a:r>
            <a:r>
              <a:rPr lang="da-DK" sz="3000" dirty="0">
                <a:latin typeface="+mn-lt"/>
                <a:cs typeface="Segoe UI" pitchFamily="34" charset="0"/>
              </a:rPr>
              <a:t> from </a:t>
            </a:r>
            <a:r>
              <a:rPr lang="da-DK" sz="3000" dirty="0" err="1">
                <a:latin typeface="+mn-lt"/>
                <a:cs typeface="Segoe UI" pitchFamily="34" charset="0"/>
              </a:rPr>
              <a:t>any</a:t>
            </a:r>
            <a:r>
              <a:rPr lang="da-DK" sz="3000" dirty="0">
                <a:latin typeface="+mn-lt"/>
                <a:cs typeface="Segoe UI" pitchFamily="34" charset="0"/>
              </a:rPr>
              <a:t> </a:t>
            </a:r>
            <a:r>
              <a:rPr lang="da-DK" sz="3000" dirty="0" err="1">
                <a:latin typeface="+mn-lt"/>
                <a:cs typeface="Segoe UI" pitchFamily="34" charset="0"/>
              </a:rPr>
              <a:t>surfaces</a:t>
            </a:r>
            <a:r>
              <a:rPr lang="da-DK" sz="3000" dirty="0">
                <a:latin typeface="+mn-lt"/>
                <a:cs typeface="Segoe UI" pitchFamily="34" charset="0"/>
              </a:rPr>
              <a:t> </a:t>
            </a:r>
            <a:r>
              <a:rPr lang="da-DK" sz="3000" dirty="0" err="1">
                <a:latin typeface="+mn-lt"/>
                <a:cs typeface="Segoe UI" pitchFamily="34" charset="0"/>
              </a:rPr>
              <a:t>through</a:t>
            </a:r>
            <a:r>
              <a:rPr lang="da-DK" sz="3000" dirty="0">
                <a:latin typeface="+mn-lt"/>
                <a:cs typeface="Segoe UI" pitchFamily="34" charset="0"/>
              </a:rPr>
              <a:t> </a:t>
            </a:r>
            <a:r>
              <a:rPr lang="da-DK" sz="3000" dirty="0" err="1">
                <a:latin typeface="+mn-lt"/>
                <a:cs typeface="Segoe UI" pitchFamily="34" charset="0"/>
              </a:rPr>
              <a:t>natural</a:t>
            </a:r>
            <a:r>
              <a:rPr lang="da-DK" sz="3000" dirty="0">
                <a:latin typeface="+mn-lt"/>
                <a:cs typeface="Segoe UI" pitchFamily="34" charset="0"/>
              </a:rPr>
              <a:t> </a:t>
            </a:r>
            <a:r>
              <a:rPr lang="da-DK" sz="3000" dirty="0" err="1">
                <a:latin typeface="+mn-lt"/>
                <a:cs typeface="Segoe UI" pitchFamily="34" charset="0"/>
              </a:rPr>
              <a:t>weathering</a:t>
            </a:r>
            <a:r>
              <a:rPr lang="da-DK" sz="3000" dirty="0">
                <a:latin typeface="+mn-lt"/>
                <a:cs typeface="Segoe UI" pitchFamily="34" charset="0"/>
              </a:rPr>
              <a:t> processes.</a:t>
            </a:r>
          </a:p>
          <a:p>
            <a:endParaRPr lang="da-DK" sz="800" dirty="0">
              <a:latin typeface="+mn-lt"/>
              <a:cs typeface="Segoe UI" pitchFamily="34" charset="0"/>
            </a:endParaRPr>
          </a:p>
          <a:p>
            <a:r>
              <a:rPr lang="da-DK" sz="3000" dirty="0" err="1">
                <a:latin typeface="+mn-lt"/>
                <a:cs typeface="Segoe UI" pitchFamily="34" charset="0"/>
              </a:rPr>
              <a:t>There</a:t>
            </a:r>
            <a:r>
              <a:rPr lang="da-DK" sz="3000" dirty="0">
                <a:latin typeface="+mn-lt"/>
                <a:cs typeface="Segoe UI" pitchFamily="34" charset="0"/>
              </a:rPr>
              <a:t> </a:t>
            </a:r>
            <a:r>
              <a:rPr lang="da-DK" sz="3000" dirty="0" err="1">
                <a:latin typeface="+mn-lt"/>
                <a:cs typeface="Segoe UI" pitchFamily="34" charset="0"/>
              </a:rPr>
              <a:t>are</a:t>
            </a:r>
            <a:r>
              <a:rPr lang="da-DK" sz="3000" dirty="0">
                <a:latin typeface="+mn-lt"/>
                <a:cs typeface="Segoe UI" pitchFamily="34" charset="0"/>
              </a:rPr>
              <a:t> </a:t>
            </a:r>
            <a:r>
              <a:rPr lang="da-DK" sz="3000" dirty="0" err="1">
                <a:latin typeface="+mn-lt"/>
                <a:cs typeface="Segoe UI" pitchFamily="34" charset="0"/>
              </a:rPr>
              <a:t>no</a:t>
            </a:r>
            <a:r>
              <a:rPr lang="da-DK" sz="3000" dirty="0">
                <a:latin typeface="+mn-lt"/>
                <a:cs typeface="Segoe UI" pitchFamily="34" charset="0"/>
              </a:rPr>
              <a:t> </a:t>
            </a:r>
            <a:r>
              <a:rPr lang="da-DK" sz="3000" dirty="0" err="1">
                <a:latin typeface="+mn-lt"/>
                <a:cs typeface="Segoe UI" pitchFamily="34" charset="0"/>
              </a:rPr>
              <a:t>specific</a:t>
            </a:r>
            <a:r>
              <a:rPr lang="da-DK" sz="3000" dirty="0">
                <a:latin typeface="+mn-lt"/>
                <a:cs typeface="Segoe UI" pitchFamily="34" charset="0"/>
              </a:rPr>
              <a:t> </a:t>
            </a:r>
            <a:r>
              <a:rPr lang="da-DK" sz="3000" dirty="0" err="1">
                <a:latin typeface="+mn-lt"/>
                <a:cs typeface="Segoe UI" pitchFamily="34" charset="0"/>
              </a:rPr>
              <a:t>strong</a:t>
            </a:r>
            <a:r>
              <a:rPr lang="da-DK" sz="3000" dirty="0">
                <a:latin typeface="+mn-lt"/>
                <a:cs typeface="Segoe UI" pitchFamily="34" charset="0"/>
              </a:rPr>
              <a:t> retention </a:t>
            </a:r>
            <a:r>
              <a:rPr lang="da-DK" sz="3000" dirty="0" err="1">
                <a:latin typeface="+mn-lt"/>
                <a:cs typeface="Segoe UI" pitchFamily="34" charset="0"/>
              </a:rPr>
              <a:t>traps</a:t>
            </a:r>
            <a:r>
              <a:rPr lang="da-DK" sz="3000" dirty="0">
                <a:latin typeface="+mn-lt"/>
                <a:cs typeface="Segoe UI" pitchFamily="34" charset="0"/>
              </a:rPr>
              <a:t> in </a:t>
            </a:r>
            <a:r>
              <a:rPr lang="da-DK" sz="3000" dirty="0" err="1">
                <a:latin typeface="+mn-lt"/>
                <a:cs typeface="Segoe UI" pitchFamily="34" charset="0"/>
              </a:rPr>
              <a:t>clay</a:t>
            </a:r>
            <a:r>
              <a:rPr lang="da-DK" sz="3000" dirty="0">
                <a:latin typeface="+mn-lt"/>
                <a:cs typeface="Segoe UI" pitchFamily="34" charset="0"/>
              </a:rPr>
              <a:t> </a:t>
            </a:r>
            <a:r>
              <a:rPr lang="da-DK" sz="3000" dirty="0" err="1">
                <a:latin typeface="+mn-lt"/>
                <a:cs typeface="Segoe UI" pitchFamily="34" charset="0"/>
              </a:rPr>
              <a:t>bricks</a:t>
            </a:r>
            <a:r>
              <a:rPr lang="da-DK" sz="3000" dirty="0">
                <a:latin typeface="+mn-lt"/>
                <a:cs typeface="Segoe UI" pitchFamily="34" charset="0"/>
              </a:rPr>
              <a:t>, </a:t>
            </a:r>
            <a:r>
              <a:rPr lang="da-DK" sz="3000" dirty="0" err="1">
                <a:latin typeface="+mn-lt"/>
                <a:cs typeface="Segoe UI" pitchFamily="34" charset="0"/>
              </a:rPr>
              <a:t>which</a:t>
            </a:r>
            <a:r>
              <a:rPr lang="da-DK" sz="3000" dirty="0">
                <a:latin typeface="+mn-lt"/>
                <a:cs typeface="Segoe UI" pitchFamily="34" charset="0"/>
              </a:rPr>
              <a:t> </a:t>
            </a:r>
            <a:r>
              <a:rPr lang="da-DK" sz="3000" dirty="0" err="1">
                <a:latin typeface="+mn-lt"/>
                <a:cs typeface="Segoe UI" pitchFamily="34" charset="0"/>
              </a:rPr>
              <a:t>are</a:t>
            </a:r>
            <a:r>
              <a:rPr lang="da-DK" sz="3000" dirty="0">
                <a:latin typeface="+mn-lt"/>
                <a:cs typeface="Segoe UI" pitchFamily="34" charset="0"/>
              </a:rPr>
              <a:t> </a:t>
            </a:r>
            <a:r>
              <a:rPr lang="da-DK" sz="3000" dirty="0" err="1">
                <a:latin typeface="+mn-lt"/>
                <a:cs typeface="Segoe UI" pitchFamily="34" charset="0"/>
              </a:rPr>
              <a:t>fired</a:t>
            </a:r>
            <a:r>
              <a:rPr lang="da-DK" sz="3000" dirty="0">
                <a:latin typeface="+mn-lt"/>
                <a:cs typeface="Segoe UI" pitchFamily="34" charset="0"/>
              </a:rPr>
              <a:t> at </a:t>
            </a:r>
            <a:r>
              <a:rPr lang="da-DK" sz="3000" dirty="0" err="1">
                <a:latin typeface="+mn-lt"/>
                <a:cs typeface="Segoe UI" pitchFamily="34" charset="0"/>
              </a:rPr>
              <a:t>high</a:t>
            </a:r>
            <a:r>
              <a:rPr lang="da-DK" sz="3000" dirty="0">
                <a:latin typeface="+mn-lt"/>
                <a:cs typeface="Segoe UI" pitchFamily="34" charset="0"/>
              </a:rPr>
              <a:t> temperature </a:t>
            </a:r>
            <a:r>
              <a:rPr lang="da-DK" sz="3000" dirty="0" err="1">
                <a:latin typeface="+mn-lt"/>
                <a:cs typeface="Segoe UI" pitchFamily="34" charset="0"/>
              </a:rPr>
              <a:t>compared</a:t>
            </a:r>
            <a:r>
              <a:rPr lang="da-DK" sz="3000" dirty="0">
                <a:latin typeface="+mn-lt"/>
                <a:cs typeface="Segoe UI" pitchFamily="34" charset="0"/>
              </a:rPr>
              <a:t> with </a:t>
            </a:r>
            <a:r>
              <a:rPr lang="da-DK" sz="3000" dirty="0" err="1">
                <a:latin typeface="+mn-lt"/>
                <a:cs typeface="Segoe UI" pitchFamily="34" charset="0"/>
              </a:rPr>
              <a:t>roofs</a:t>
            </a:r>
            <a:r>
              <a:rPr lang="da-DK" sz="3000" dirty="0">
                <a:latin typeface="+mn-lt"/>
                <a:cs typeface="Segoe UI" pitchFamily="34" charset="0"/>
              </a:rPr>
              <a:t> (the </a:t>
            </a:r>
            <a:r>
              <a:rPr lang="da-DK" sz="3000" dirty="0" err="1">
                <a:latin typeface="+mn-lt"/>
                <a:cs typeface="Segoe UI" pitchFamily="34" charset="0"/>
              </a:rPr>
              <a:t>clay</a:t>
            </a:r>
            <a:r>
              <a:rPr lang="da-DK" sz="3000" dirty="0">
                <a:latin typeface="+mn-lt"/>
                <a:cs typeface="Segoe UI" pitchFamily="34" charset="0"/>
              </a:rPr>
              <a:t> </a:t>
            </a:r>
            <a:r>
              <a:rPr lang="da-DK" sz="3000" dirty="0" err="1">
                <a:latin typeface="+mn-lt"/>
                <a:cs typeface="Segoe UI" pitchFamily="34" charset="0"/>
              </a:rPr>
              <a:t>material</a:t>
            </a:r>
            <a:r>
              <a:rPr lang="da-DK" sz="3000" dirty="0">
                <a:latin typeface="+mn-lt"/>
                <a:cs typeface="Segoe UI" pitchFamily="34" charset="0"/>
              </a:rPr>
              <a:t> </a:t>
            </a:r>
            <a:r>
              <a:rPr lang="da-DK" sz="3000" dirty="0" err="1">
                <a:latin typeface="+mn-lt"/>
                <a:cs typeface="Segoe UI" pitchFamily="34" charset="0"/>
              </a:rPr>
              <a:t>here</a:t>
            </a:r>
            <a:r>
              <a:rPr lang="da-DK" sz="3000" dirty="0">
                <a:latin typeface="+mn-lt"/>
                <a:cs typeface="Segoe UI" pitchFamily="34" charset="0"/>
              </a:rPr>
              <a:t> </a:t>
            </a:r>
            <a:r>
              <a:rPr lang="da-DK" sz="3000" dirty="0" err="1">
                <a:latin typeface="+mn-lt"/>
                <a:cs typeface="Segoe UI" pitchFamily="34" charset="0"/>
              </a:rPr>
              <a:t>becomes</a:t>
            </a:r>
            <a:r>
              <a:rPr lang="da-DK" sz="3000" dirty="0">
                <a:latin typeface="+mn-lt"/>
                <a:cs typeface="Segoe UI" pitchFamily="34" charset="0"/>
              </a:rPr>
              <a:t> </a:t>
            </a:r>
            <a:r>
              <a:rPr lang="da-DK" sz="3000" dirty="0" err="1">
                <a:latin typeface="+mn-lt"/>
                <a:cs typeface="Segoe UI" pitchFamily="34" charset="0"/>
              </a:rPr>
              <a:t>amorphous</a:t>
            </a:r>
            <a:r>
              <a:rPr lang="da-DK" sz="3000" dirty="0">
                <a:latin typeface="+mn-lt"/>
                <a:cs typeface="Segoe UI" pitchFamily="34" charset="0"/>
              </a:rPr>
              <a:t>).  </a:t>
            </a:r>
            <a:endParaRPr lang="da-DK" sz="800" dirty="0">
              <a:latin typeface="+mn-lt"/>
              <a:cs typeface="Segoe UI" pitchFamily="34" charset="0"/>
            </a:endParaRPr>
          </a:p>
          <a:p>
            <a:r>
              <a:rPr lang="da-DK" sz="3000" dirty="0" err="1">
                <a:latin typeface="+mn-lt"/>
                <a:cs typeface="Segoe UI" pitchFamily="34" charset="0"/>
              </a:rPr>
              <a:t>However</a:t>
            </a:r>
            <a:r>
              <a:rPr lang="da-DK" sz="3000" dirty="0">
                <a:latin typeface="+mn-lt"/>
                <a:cs typeface="Segoe UI" pitchFamily="34" charset="0"/>
              </a:rPr>
              <a:t>, due to the </a:t>
            </a:r>
            <a:r>
              <a:rPr lang="da-DK" sz="3000" dirty="0" err="1">
                <a:latin typeface="+mn-lt"/>
                <a:cs typeface="Segoe UI" pitchFamily="34" charset="0"/>
              </a:rPr>
              <a:t>vertical</a:t>
            </a:r>
            <a:r>
              <a:rPr lang="da-DK" sz="3000" dirty="0">
                <a:latin typeface="+mn-lt"/>
                <a:cs typeface="Segoe UI" pitchFamily="34" charset="0"/>
              </a:rPr>
              <a:t> </a:t>
            </a:r>
            <a:r>
              <a:rPr lang="da-DK" sz="3000" dirty="0" err="1">
                <a:latin typeface="+mn-lt"/>
                <a:cs typeface="Segoe UI" pitchFamily="34" charset="0"/>
              </a:rPr>
              <a:t>orientation</a:t>
            </a:r>
            <a:r>
              <a:rPr lang="da-DK" sz="3000" dirty="0">
                <a:latin typeface="+mn-lt"/>
                <a:cs typeface="Segoe UI" pitchFamily="34" charset="0"/>
              </a:rPr>
              <a:t>, </a:t>
            </a:r>
            <a:r>
              <a:rPr lang="da-DK" sz="3000" dirty="0" err="1">
                <a:latin typeface="+mn-lt"/>
                <a:cs typeface="Segoe UI" pitchFamily="34" charset="0"/>
              </a:rPr>
              <a:t>contaminant</a:t>
            </a:r>
            <a:r>
              <a:rPr lang="da-DK" sz="3000" dirty="0">
                <a:latin typeface="+mn-lt"/>
                <a:cs typeface="Segoe UI" pitchFamily="34" charset="0"/>
              </a:rPr>
              <a:t> </a:t>
            </a:r>
            <a:r>
              <a:rPr lang="da-DK" sz="3000" dirty="0" err="1">
                <a:latin typeface="+mn-lt"/>
                <a:cs typeface="Segoe UI" pitchFamily="34" charset="0"/>
              </a:rPr>
              <a:t>weathering</a:t>
            </a:r>
            <a:r>
              <a:rPr lang="da-DK" sz="3000" dirty="0">
                <a:latin typeface="+mn-lt"/>
                <a:cs typeface="Segoe UI" pitchFamily="34" charset="0"/>
              </a:rPr>
              <a:t> processes on walls </a:t>
            </a:r>
            <a:r>
              <a:rPr lang="da-DK" sz="3000" dirty="0" err="1">
                <a:latin typeface="+mn-lt"/>
                <a:cs typeface="Segoe UI" pitchFamily="34" charset="0"/>
              </a:rPr>
              <a:t>normally</a:t>
            </a:r>
            <a:r>
              <a:rPr lang="da-DK" sz="3000" dirty="0">
                <a:latin typeface="+mn-lt"/>
                <a:cs typeface="Segoe UI" pitchFamily="34" charset="0"/>
              </a:rPr>
              <a:t> have a </a:t>
            </a:r>
            <a:r>
              <a:rPr lang="da-DK" sz="3000" dirty="0" err="1">
                <a:latin typeface="+mn-lt"/>
                <a:cs typeface="Segoe UI" pitchFamily="34" charset="0"/>
              </a:rPr>
              <a:t>half-life</a:t>
            </a:r>
            <a:r>
              <a:rPr lang="da-DK" sz="3000" dirty="0">
                <a:latin typeface="+mn-lt"/>
                <a:cs typeface="Segoe UI" pitchFamily="34" charset="0"/>
              </a:rPr>
              <a:t> of </a:t>
            </a:r>
            <a:r>
              <a:rPr lang="da-DK" sz="3000" dirty="0" err="1">
                <a:latin typeface="+mn-lt"/>
                <a:cs typeface="Segoe UI" pitchFamily="34" charset="0"/>
              </a:rPr>
              <a:t>some</a:t>
            </a:r>
            <a:r>
              <a:rPr lang="da-DK" sz="3000" dirty="0">
                <a:latin typeface="+mn-lt"/>
                <a:cs typeface="Segoe UI" pitchFamily="34" charset="0"/>
              </a:rPr>
              <a:t> 7  +/- 2 </a:t>
            </a:r>
            <a:r>
              <a:rPr lang="da-DK" sz="3000" dirty="0" err="1">
                <a:latin typeface="+mn-lt"/>
                <a:cs typeface="Segoe UI" pitchFamily="34" charset="0"/>
              </a:rPr>
              <a:t>years</a:t>
            </a:r>
            <a:r>
              <a:rPr lang="da-DK" sz="3000" dirty="0">
                <a:latin typeface="+mn-lt"/>
                <a:cs typeface="Segoe UI" pitchFamily="34" charset="0"/>
              </a:rPr>
              <a:t>.</a:t>
            </a:r>
          </a:p>
          <a:p>
            <a:endParaRPr lang="da-DK" sz="800" dirty="0">
              <a:latin typeface="+mn-lt"/>
              <a:cs typeface="Segoe UI" pitchFamily="34" charset="0"/>
            </a:endParaRPr>
          </a:p>
          <a:p>
            <a:r>
              <a:rPr lang="da-DK" sz="3000" dirty="0">
                <a:latin typeface="+mn-lt"/>
                <a:cs typeface="Segoe UI" pitchFamily="34" charset="0"/>
              </a:rPr>
              <a:t>Street </a:t>
            </a:r>
            <a:r>
              <a:rPr lang="da-DK" sz="3000" dirty="0" err="1">
                <a:latin typeface="+mn-lt"/>
                <a:cs typeface="Segoe UI" pitchFamily="34" charset="0"/>
              </a:rPr>
              <a:t>dust</a:t>
            </a:r>
            <a:r>
              <a:rPr lang="da-DK" sz="3000" dirty="0">
                <a:latin typeface="+mn-lt"/>
                <a:cs typeface="Segoe UI" pitchFamily="34" charset="0"/>
              </a:rPr>
              <a:t> has </a:t>
            </a:r>
            <a:r>
              <a:rPr lang="da-DK" sz="3000" dirty="0" err="1">
                <a:latin typeface="+mn-lt"/>
                <a:cs typeface="Segoe UI" pitchFamily="34" charset="0"/>
              </a:rPr>
              <a:t>caesium</a:t>
            </a:r>
            <a:r>
              <a:rPr lang="da-DK" sz="3000" dirty="0">
                <a:latin typeface="+mn-lt"/>
                <a:cs typeface="Segoe UI" pitchFamily="34" charset="0"/>
              </a:rPr>
              <a:t> </a:t>
            </a:r>
            <a:r>
              <a:rPr lang="da-DK" sz="3000" dirty="0" err="1">
                <a:latin typeface="+mn-lt"/>
                <a:cs typeface="Segoe UI" pitchFamily="34" charset="0"/>
              </a:rPr>
              <a:t>specific</a:t>
            </a:r>
            <a:r>
              <a:rPr lang="da-DK" sz="3000" dirty="0">
                <a:latin typeface="+mn-lt"/>
                <a:cs typeface="Segoe UI" pitchFamily="34" charset="0"/>
              </a:rPr>
              <a:t> </a:t>
            </a:r>
            <a:r>
              <a:rPr lang="da-DK" sz="3000" dirty="0" err="1">
                <a:latin typeface="+mn-lt"/>
                <a:cs typeface="Segoe UI" pitchFamily="34" charset="0"/>
              </a:rPr>
              <a:t>fixation</a:t>
            </a:r>
            <a:r>
              <a:rPr lang="da-DK" sz="3000" dirty="0">
                <a:latin typeface="+mn-lt"/>
                <a:cs typeface="Segoe UI" pitchFamily="34" charset="0"/>
              </a:rPr>
              <a:t> </a:t>
            </a:r>
            <a:r>
              <a:rPr lang="da-DK" sz="3000" dirty="0" err="1">
                <a:latin typeface="+mn-lt"/>
                <a:cs typeface="Segoe UI" pitchFamily="34" charset="0"/>
              </a:rPr>
              <a:t>traps</a:t>
            </a:r>
            <a:r>
              <a:rPr lang="da-DK" sz="3000" dirty="0">
                <a:latin typeface="+mn-lt"/>
                <a:cs typeface="Segoe UI" pitchFamily="34" charset="0"/>
              </a:rPr>
              <a:t>, but the </a:t>
            </a:r>
            <a:r>
              <a:rPr lang="da-DK" sz="3000" dirty="0" err="1">
                <a:latin typeface="+mn-lt"/>
                <a:cs typeface="Segoe UI" pitchFamily="34" charset="0"/>
              </a:rPr>
              <a:t>dust</a:t>
            </a:r>
            <a:r>
              <a:rPr lang="da-DK" sz="3000" dirty="0">
                <a:latin typeface="+mn-lt"/>
                <a:cs typeface="Segoe UI" pitchFamily="34" charset="0"/>
              </a:rPr>
              <a:t> is not </a:t>
            </a:r>
            <a:r>
              <a:rPr lang="da-DK" sz="3000" dirty="0" err="1">
                <a:latin typeface="+mn-lt"/>
                <a:cs typeface="Segoe UI" pitchFamily="34" charset="0"/>
              </a:rPr>
              <a:t>fixed</a:t>
            </a:r>
            <a:r>
              <a:rPr lang="da-DK" sz="3000" dirty="0">
                <a:latin typeface="+mn-lt"/>
                <a:cs typeface="Segoe UI" pitchFamily="34" charset="0"/>
              </a:rPr>
              <a:t> to the </a:t>
            </a:r>
            <a:r>
              <a:rPr lang="da-DK" sz="3000" dirty="0" err="1">
                <a:latin typeface="+mn-lt"/>
                <a:cs typeface="Segoe UI" pitchFamily="34" charset="0"/>
              </a:rPr>
              <a:t>surface</a:t>
            </a:r>
            <a:r>
              <a:rPr lang="da-DK" sz="3000" dirty="0">
                <a:latin typeface="+mn-lt"/>
                <a:cs typeface="Segoe UI" pitchFamily="34" charset="0"/>
              </a:rPr>
              <a:t>.   </a:t>
            </a:r>
          </a:p>
          <a:p>
            <a:r>
              <a:rPr lang="da-DK" sz="3000" dirty="0">
                <a:latin typeface="+mn-lt"/>
                <a:cs typeface="Segoe UI" pitchFamily="34" charset="0"/>
              </a:rPr>
              <a:t> </a:t>
            </a:r>
          </a:p>
          <a:p>
            <a:endParaRPr lang="en-GB" sz="3000" dirty="0">
              <a:latin typeface="+mn-lt"/>
              <a:cs typeface="Segoe UI" pitchFamily="34" charset="0"/>
            </a:endParaRPr>
          </a:p>
          <a:p>
            <a:endParaRPr lang="en-GB" sz="3000" dirty="0">
              <a:latin typeface="+mn-lt"/>
              <a:cs typeface="Segoe UI" pitchFamily="34" charset="0"/>
            </a:endParaRPr>
          </a:p>
          <a:p>
            <a:endParaRPr lang="en-GB" sz="3000" dirty="0">
              <a:latin typeface="+mn-lt"/>
              <a:cs typeface="Segoe UI" pitchFamily="34" charset="0"/>
            </a:endParaRPr>
          </a:p>
          <a:p>
            <a:endParaRPr lang="en-GB" sz="3000" dirty="0">
              <a:latin typeface="+mn-lt"/>
              <a:cs typeface="Segoe UI" pitchFamily="34" charset="0"/>
            </a:endParaRPr>
          </a:p>
          <a:p>
            <a:endParaRPr lang="en-GB" sz="3000" dirty="0">
              <a:latin typeface="+mn-lt"/>
              <a:cs typeface="Segoe UI" pitchFamily="34" charset="0"/>
            </a:endParaRPr>
          </a:p>
        </p:txBody>
      </p:sp>
      <p:sp>
        <p:nvSpPr>
          <p:cNvPr id="39" name="Rectangle 40"/>
          <p:cNvSpPr>
            <a:spLocks noChangeArrowheads="1"/>
          </p:cNvSpPr>
          <p:nvPr/>
        </p:nvSpPr>
        <p:spPr bwMode="auto">
          <a:xfrm>
            <a:off x="1538128" y="23246811"/>
            <a:ext cx="13060662" cy="7524646"/>
          </a:xfrm>
          <a:prstGeom prst="rect">
            <a:avLst/>
          </a:prstGeom>
          <a:solidFill>
            <a:schemeClr val="accent4">
              <a:lumMod val="40000"/>
              <a:lumOff val="60000"/>
            </a:schemeClr>
          </a:solidFill>
          <a:ln w="9525">
            <a:noFill/>
            <a:miter lim="800000"/>
            <a:headEnd/>
            <a:tailEnd/>
          </a:ln>
          <a:effectLst>
            <a:outerShdw blurRad="304800" dist="139700" dir="1500000" algn="ctr" rotWithShape="0">
              <a:srgbClr val="000000">
                <a:alpha val="43000"/>
              </a:srgbClr>
            </a:outerShdw>
          </a:effectLst>
          <a:extLst/>
        </p:spPr>
        <p:txBody>
          <a:bodyPr wrap="square" anchor="t" anchorCtr="0"/>
          <a:lstStyle/>
          <a:p>
            <a:pPr algn="just" eaLnBrk="1" hangingPunct="1"/>
            <a:r>
              <a:rPr lang="en-US" sz="3000" b="1" dirty="0">
                <a:latin typeface="+mn-lt"/>
                <a:cs typeface="Segoe UI" pitchFamily="34" charset="0"/>
              </a:rPr>
              <a:t>Modelling of migration of contaminants in soil in ERMIN (RODOS/ARGOS): </a:t>
            </a:r>
          </a:p>
          <a:p>
            <a:pPr algn="just" eaLnBrk="1" hangingPunct="1"/>
            <a:r>
              <a:rPr lang="en-US" sz="800" dirty="0">
                <a:latin typeface="+mn-lt"/>
                <a:cs typeface="Segoe UI" pitchFamily="34" charset="0"/>
              </a:rPr>
              <a:t> </a:t>
            </a:r>
          </a:p>
          <a:p>
            <a:pPr algn="just" eaLnBrk="1" hangingPunct="1"/>
            <a:r>
              <a:rPr lang="en-US" sz="3000" dirty="0">
                <a:latin typeface="+mn-lt"/>
                <a:cs typeface="Segoe UI" pitchFamily="34" charset="0"/>
              </a:rPr>
              <a:t>Vertical migration is described by a one dimensional convective-dispersive, local equilibrium mass transport model.  </a:t>
            </a:r>
          </a:p>
        </p:txBody>
      </p:sp>
      <p:sp>
        <p:nvSpPr>
          <p:cNvPr id="2" name="Rectangle 1"/>
          <p:cNvSpPr/>
          <p:nvPr/>
        </p:nvSpPr>
        <p:spPr>
          <a:xfrm>
            <a:off x="1596390" y="25012267"/>
            <a:ext cx="5288397" cy="5632311"/>
          </a:xfrm>
          <a:prstGeom prst="rect">
            <a:avLst/>
          </a:prstGeom>
        </p:spPr>
        <p:txBody>
          <a:bodyPr wrap="square">
            <a:spAutoFit/>
          </a:bodyPr>
          <a:lstStyle/>
          <a:p>
            <a:pPr algn="just" eaLnBrk="1" hangingPunct="1"/>
            <a:r>
              <a:rPr lang="en-US" sz="3000" dirty="0">
                <a:latin typeface="+mn-lt"/>
                <a:cs typeface="Segoe UI" pitchFamily="34" charset="0"/>
              </a:rPr>
              <a:t>The crucial parameters are the dispersion coefficient, the mean pore water velocity, the distribution coefficient of the contaminant in the soil (</a:t>
            </a:r>
            <a:r>
              <a:rPr lang="en-US" sz="3000" dirty="0" err="1">
                <a:latin typeface="+mn-lt"/>
                <a:cs typeface="Segoe UI" pitchFamily="34" charset="0"/>
              </a:rPr>
              <a:t>kd</a:t>
            </a:r>
            <a:r>
              <a:rPr lang="en-US" sz="3000" dirty="0">
                <a:latin typeface="+mn-lt"/>
                <a:cs typeface="Segoe UI" pitchFamily="34" charset="0"/>
              </a:rPr>
              <a:t>), the bulk soil density, and the soil porosity.  These depend on soil type.  Previously this was not considered in ERMIN, and the dose estimates would thus have been associated with greater uncertainties.  </a:t>
            </a:r>
            <a:endParaRPr lang="en-AU" sz="3000" dirty="0">
              <a:latin typeface="+mn-lt"/>
              <a:cs typeface="Segoe UI" pitchFamily="34" charset="0"/>
            </a:endParaRPr>
          </a:p>
        </p:txBody>
      </p:sp>
      <p:pic>
        <p:nvPicPr>
          <p:cNvPr id="5" name="Picture 4"/>
          <p:cNvPicPr>
            <a:picLocks noChangeAspect="1"/>
          </p:cNvPicPr>
          <p:nvPr/>
        </p:nvPicPr>
        <p:blipFill>
          <a:blip r:embed="rId13"/>
          <a:stretch>
            <a:fillRect/>
          </a:stretch>
        </p:blipFill>
        <p:spPr>
          <a:xfrm>
            <a:off x="7180897" y="25745780"/>
            <a:ext cx="7108465" cy="4294027"/>
          </a:xfrm>
          <a:prstGeom prst="rect">
            <a:avLst/>
          </a:prstGeom>
        </p:spPr>
      </p:pic>
      <p:sp>
        <p:nvSpPr>
          <p:cNvPr id="11" name="Rectangle 10"/>
          <p:cNvSpPr/>
          <p:nvPr/>
        </p:nvSpPr>
        <p:spPr>
          <a:xfrm>
            <a:off x="7078894" y="24671790"/>
            <a:ext cx="7210468" cy="1032155"/>
          </a:xfrm>
          <a:prstGeom prst="rect">
            <a:avLst/>
          </a:prstGeom>
        </p:spPr>
        <p:txBody>
          <a:bodyPr wrap="square">
            <a:spAutoFit/>
          </a:bodyPr>
          <a:lstStyle/>
          <a:p>
            <a:pPr algn="just" eaLnBrk="1" hangingPunct="1"/>
            <a:r>
              <a:rPr lang="en-GB" sz="2000" dirty="0">
                <a:latin typeface="+mn-lt"/>
                <a:cs typeface="Segoe UI" pitchFamily="34" charset="0"/>
              </a:rPr>
              <a:t>Results of a review of values of </a:t>
            </a:r>
            <a:r>
              <a:rPr lang="en-GB" sz="2000" dirty="0" err="1">
                <a:latin typeface="+mn-lt"/>
                <a:cs typeface="Segoe UI" pitchFamily="34" charset="0"/>
              </a:rPr>
              <a:t>Kd</a:t>
            </a:r>
            <a:r>
              <a:rPr lang="en-GB" sz="2000" dirty="0">
                <a:latin typeface="+mn-lt"/>
                <a:cs typeface="Segoe UI" pitchFamily="34" charset="0"/>
              </a:rPr>
              <a:t> for 3 important elements by soil type in different types of soil, based on hundreds (for Cs and I) of field assessments (in units of L/kg = cm3/g). </a:t>
            </a:r>
            <a:endParaRPr lang="da-DK" sz="2000" dirty="0">
              <a:latin typeface="+mn-lt"/>
              <a:cs typeface="Segoe UI" pitchFamily="34" charset="0"/>
            </a:endParaRPr>
          </a:p>
        </p:txBody>
      </p:sp>
      <p:sp>
        <p:nvSpPr>
          <p:cNvPr id="13" name="Rectangle 12"/>
          <p:cNvSpPr/>
          <p:nvPr/>
        </p:nvSpPr>
        <p:spPr>
          <a:xfrm>
            <a:off x="7034259" y="30093953"/>
            <a:ext cx="15138400" cy="276999"/>
          </a:xfrm>
          <a:prstGeom prst="rect">
            <a:avLst/>
          </a:prstGeom>
        </p:spPr>
        <p:txBody>
          <a:bodyPr>
            <a:spAutoFit/>
          </a:bodyPr>
          <a:lstStyle/>
          <a:p>
            <a:pPr lvl="0" eaLnBrk="1" hangingPunct="1"/>
            <a:r>
              <a:rPr lang="en-GB" altLang="da-DK" sz="1200" dirty="0">
                <a:latin typeface="+mn-lt"/>
                <a:cs typeface="Segoe UI" pitchFamily="34" charset="0"/>
              </a:rPr>
              <a:t>GM: geometric mean; GSD: geometric standard deviation; AM: arithmetic mean; SD: arithmetic standard deviation.</a:t>
            </a:r>
          </a:p>
        </p:txBody>
      </p:sp>
      <p:sp>
        <p:nvSpPr>
          <p:cNvPr id="41" name="Text Box 12"/>
          <p:cNvSpPr txBox="1">
            <a:spLocks noChangeArrowheads="1"/>
          </p:cNvSpPr>
          <p:nvPr/>
        </p:nvSpPr>
        <p:spPr bwMode="auto">
          <a:xfrm>
            <a:off x="17295063" y="35924227"/>
            <a:ext cx="2246495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007DC3"/>
                </a:solidFill>
                <a:latin typeface="+mj-lt"/>
                <a:cs typeface="Segoe UI" pitchFamily="34" charset="0"/>
              </a:rPr>
              <a:t>References </a:t>
            </a:r>
            <a:r>
              <a:rPr lang="en-AU" sz="4000" b="1">
                <a:solidFill>
                  <a:srgbClr val="007DC3"/>
                </a:solidFill>
                <a:latin typeface="+mj-lt"/>
                <a:cs typeface="Segoe UI" pitchFamily="34" charset="0"/>
              </a:rPr>
              <a:t>(for further </a:t>
            </a:r>
            <a:r>
              <a:rPr lang="en-AU" sz="4000" b="1" dirty="0">
                <a:solidFill>
                  <a:srgbClr val="007DC3"/>
                </a:solidFill>
                <a:latin typeface="+mj-lt"/>
                <a:cs typeface="Segoe UI" pitchFamily="34" charset="0"/>
              </a:rPr>
              <a:t>reading)</a:t>
            </a:r>
          </a:p>
        </p:txBody>
      </p:sp>
      <p:sp>
        <p:nvSpPr>
          <p:cNvPr id="43" name="Rectangle 504"/>
          <p:cNvSpPr/>
          <p:nvPr/>
        </p:nvSpPr>
        <p:spPr bwMode="auto">
          <a:xfrm>
            <a:off x="1258887" y="31475066"/>
            <a:ext cx="15489424" cy="858049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14" name="Rectangle 13"/>
          <p:cNvSpPr/>
          <p:nvPr/>
        </p:nvSpPr>
        <p:spPr>
          <a:xfrm>
            <a:off x="1492251" y="31514779"/>
            <a:ext cx="1992853" cy="707886"/>
          </a:xfrm>
          <a:prstGeom prst="rect">
            <a:avLst/>
          </a:prstGeom>
        </p:spPr>
        <p:txBody>
          <a:bodyPr wrap="none">
            <a:spAutoFit/>
          </a:bodyPr>
          <a:lstStyle/>
          <a:p>
            <a:pPr defTabSz="4175125">
              <a:defRPr/>
            </a:pPr>
            <a:r>
              <a:rPr lang="en-AU" sz="4000" b="1" dirty="0">
                <a:solidFill>
                  <a:srgbClr val="007DC3"/>
                </a:solidFill>
                <a:latin typeface="+mj-lt"/>
                <a:cs typeface="Segoe UI" pitchFamily="34" charset="0"/>
              </a:rPr>
              <a:t>Example</a:t>
            </a:r>
            <a:endParaRPr lang="nl-BE" sz="4000" b="1" dirty="0">
              <a:solidFill>
                <a:srgbClr val="007DC3"/>
              </a:solidFill>
              <a:latin typeface="+mj-lt"/>
              <a:cs typeface="Segoe UI" pitchFamily="34" charset="0"/>
            </a:endParaRPr>
          </a:p>
        </p:txBody>
      </p:sp>
      <p:pic>
        <p:nvPicPr>
          <p:cNvPr id="15" name="Picture 14"/>
          <p:cNvPicPr>
            <a:picLocks noChangeAspect="1"/>
          </p:cNvPicPr>
          <p:nvPr/>
        </p:nvPicPr>
        <p:blipFill>
          <a:blip r:embed="rId14"/>
          <a:stretch>
            <a:fillRect/>
          </a:stretch>
        </p:blipFill>
        <p:spPr>
          <a:xfrm>
            <a:off x="1596390" y="32717636"/>
            <a:ext cx="14384145" cy="7211750"/>
          </a:xfrm>
          <a:prstGeom prst="rect">
            <a:avLst/>
          </a:prstGeom>
        </p:spPr>
      </p:pic>
      <p:sp>
        <p:nvSpPr>
          <p:cNvPr id="48" name="Rectangle 47"/>
          <p:cNvSpPr/>
          <p:nvPr/>
        </p:nvSpPr>
        <p:spPr>
          <a:xfrm>
            <a:off x="3490682" y="31578013"/>
            <a:ext cx="11858837" cy="1015663"/>
          </a:xfrm>
          <a:prstGeom prst="rect">
            <a:avLst/>
          </a:prstGeom>
        </p:spPr>
        <p:txBody>
          <a:bodyPr wrap="square">
            <a:spAutoFit/>
          </a:bodyPr>
          <a:lstStyle/>
          <a:p>
            <a:pPr algn="just" eaLnBrk="1" hangingPunct="1"/>
            <a:r>
              <a:rPr lang="da-DK" sz="3000" dirty="0" err="1">
                <a:latin typeface="+mn-lt"/>
                <a:cs typeface="Segoe UI" pitchFamily="34" charset="0"/>
              </a:rPr>
              <a:t>Estimates</a:t>
            </a:r>
            <a:r>
              <a:rPr lang="da-DK" sz="3000" dirty="0">
                <a:latin typeface="+mn-lt"/>
                <a:cs typeface="Segoe UI" pitchFamily="34" charset="0"/>
              </a:rPr>
              <a:t> of </a:t>
            </a:r>
            <a:r>
              <a:rPr lang="da-DK" sz="3000" dirty="0" err="1">
                <a:latin typeface="+mn-lt"/>
                <a:cs typeface="Segoe UI" pitchFamily="34" charset="0"/>
              </a:rPr>
              <a:t>kerma</a:t>
            </a:r>
            <a:r>
              <a:rPr lang="da-DK" sz="3000" dirty="0">
                <a:latin typeface="+mn-lt"/>
                <a:cs typeface="Segoe UI" pitchFamily="34" charset="0"/>
              </a:rPr>
              <a:t> /</a:t>
            </a:r>
            <a:r>
              <a:rPr lang="da-DK" sz="3000" dirty="0" err="1">
                <a:latin typeface="+mn-lt"/>
                <a:cs typeface="Segoe UI" pitchFamily="34" charset="0"/>
              </a:rPr>
              <a:t>dose</a:t>
            </a:r>
            <a:r>
              <a:rPr lang="da-DK" sz="3000" dirty="0">
                <a:latin typeface="+mn-lt"/>
                <a:cs typeface="Segoe UI" pitchFamily="34" charset="0"/>
              </a:rPr>
              <a:t> rate from </a:t>
            </a:r>
            <a:r>
              <a:rPr lang="da-DK" sz="3000" dirty="0" err="1">
                <a:latin typeface="+mn-lt"/>
                <a:cs typeface="Segoe UI" pitchFamily="34" charset="0"/>
              </a:rPr>
              <a:t>different</a:t>
            </a:r>
            <a:r>
              <a:rPr lang="da-DK" sz="3000" dirty="0">
                <a:latin typeface="+mn-lt"/>
                <a:cs typeface="Segoe UI" pitchFamily="34" charset="0"/>
              </a:rPr>
              <a:t> </a:t>
            </a:r>
            <a:r>
              <a:rPr lang="da-DK" sz="3000" dirty="0" err="1">
                <a:latin typeface="+mn-lt"/>
                <a:cs typeface="Segoe UI" pitchFamily="34" charset="0"/>
              </a:rPr>
              <a:t>contaminated</a:t>
            </a:r>
            <a:r>
              <a:rPr lang="da-DK" sz="3000" dirty="0">
                <a:latin typeface="+mn-lt"/>
                <a:cs typeface="Segoe UI" pitchFamily="34" charset="0"/>
              </a:rPr>
              <a:t> </a:t>
            </a:r>
            <a:r>
              <a:rPr lang="da-DK" sz="3000" dirty="0" err="1">
                <a:latin typeface="+mn-lt"/>
                <a:cs typeface="Segoe UI" pitchFamily="34" charset="0"/>
              </a:rPr>
              <a:t>surfaces</a:t>
            </a:r>
            <a:r>
              <a:rPr lang="da-DK" sz="3000" dirty="0">
                <a:latin typeface="+mn-lt"/>
                <a:cs typeface="Segoe UI" pitchFamily="34" charset="0"/>
              </a:rPr>
              <a:t> in an </a:t>
            </a:r>
            <a:r>
              <a:rPr lang="da-DK" sz="3000" dirty="0" err="1">
                <a:latin typeface="+mn-lt"/>
                <a:cs typeface="Segoe UI" pitchFamily="34" charset="0"/>
              </a:rPr>
              <a:t>inhabited</a:t>
            </a:r>
            <a:r>
              <a:rPr lang="da-DK" sz="3000" dirty="0">
                <a:latin typeface="+mn-lt"/>
                <a:cs typeface="Segoe UI" pitchFamily="34" charset="0"/>
              </a:rPr>
              <a:t> </a:t>
            </a:r>
            <a:r>
              <a:rPr lang="da-DK" sz="3000" dirty="0" err="1">
                <a:latin typeface="+mn-lt"/>
                <a:cs typeface="Segoe UI" pitchFamily="34" charset="0"/>
              </a:rPr>
              <a:t>environment</a:t>
            </a:r>
            <a:r>
              <a:rPr lang="da-DK" sz="3000" dirty="0">
                <a:latin typeface="+mn-lt"/>
                <a:cs typeface="Segoe UI" pitchFamily="34" charset="0"/>
              </a:rPr>
              <a:t>.  </a:t>
            </a:r>
            <a:r>
              <a:rPr lang="da-DK" sz="3000" dirty="0" err="1">
                <a:latin typeface="+mn-lt"/>
                <a:cs typeface="Segoe UI" pitchFamily="34" charset="0"/>
              </a:rPr>
              <a:t>Roof</a:t>
            </a:r>
            <a:r>
              <a:rPr lang="da-DK" sz="3000" dirty="0">
                <a:latin typeface="+mn-lt"/>
                <a:cs typeface="Segoe UI" pitchFamily="34" charset="0"/>
              </a:rPr>
              <a:t> </a:t>
            </a:r>
            <a:r>
              <a:rPr lang="da-DK" sz="3000" dirty="0" err="1">
                <a:latin typeface="+mn-lt"/>
                <a:cs typeface="Segoe UI" pitchFamily="34" charset="0"/>
              </a:rPr>
              <a:t>contamination</a:t>
            </a:r>
            <a:r>
              <a:rPr lang="da-DK" sz="3000" dirty="0">
                <a:latin typeface="+mn-lt"/>
                <a:cs typeface="Segoe UI" pitchFamily="34" charset="0"/>
              </a:rPr>
              <a:t> is </a:t>
            </a:r>
            <a:r>
              <a:rPr lang="da-DK" sz="3000" dirty="0" err="1">
                <a:latin typeface="+mn-lt"/>
                <a:cs typeface="Segoe UI" pitchFamily="34" charset="0"/>
              </a:rPr>
              <a:t>here</a:t>
            </a:r>
            <a:r>
              <a:rPr lang="da-DK" sz="3000" dirty="0">
                <a:latin typeface="+mn-lt"/>
                <a:cs typeface="Segoe UI" pitchFamily="34" charset="0"/>
              </a:rPr>
              <a:t> </a:t>
            </a:r>
            <a:r>
              <a:rPr lang="da-DK" sz="3000" dirty="0" err="1">
                <a:latin typeface="+mn-lt"/>
                <a:cs typeface="Segoe UI" pitchFamily="34" charset="0"/>
              </a:rPr>
              <a:t>highly</a:t>
            </a:r>
            <a:r>
              <a:rPr lang="da-DK" sz="3000" dirty="0">
                <a:latin typeface="+mn-lt"/>
                <a:cs typeface="Segoe UI" pitchFamily="34" charset="0"/>
              </a:rPr>
              <a:t> </a:t>
            </a:r>
            <a:r>
              <a:rPr lang="da-DK" sz="3000" dirty="0" err="1">
                <a:latin typeface="+mn-lt"/>
                <a:cs typeface="Segoe UI" pitchFamily="34" charset="0"/>
              </a:rPr>
              <a:t>important</a:t>
            </a:r>
            <a:r>
              <a:rPr lang="da-DK" sz="3000" dirty="0">
                <a:latin typeface="+mn-lt"/>
                <a:cs typeface="Segoe UI" pitchFamily="34" charset="0"/>
              </a:rPr>
              <a:t>. </a:t>
            </a:r>
            <a:endParaRPr lang="en-AU" sz="3000" dirty="0">
              <a:latin typeface="+mn-lt"/>
              <a:cs typeface="Segoe UI" pitchFamily="34" charset="0"/>
            </a:endParaRPr>
          </a:p>
        </p:txBody>
      </p:sp>
      <p:sp>
        <p:nvSpPr>
          <p:cNvPr id="16" name="Rectangle 15"/>
          <p:cNvSpPr/>
          <p:nvPr/>
        </p:nvSpPr>
        <p:spPr>
          <a:xfrm>
            <a:off x="17286404" y="32073979"/>
            <a:ext cx="11463447" cy="3319498"/>
          </a:xfrm>
          <a:prstGeom prst="rect">
            <a:avLst/>
          </a:prstGeom>
        </p:spPr>
        <p:txBody>
          <a:bodyPr wrap="square">
            <a:spAutoFit/>
          </a:bodyPr>
          <a:lstStyle/>
          <a:p>
            <a:pPr algn="just">
              <a:lnSpc>
                <a:spcPct val="107000"/>
              </a:lnSpc>
              <a:spcAft>
                <a:spcPts val="800"/>
              </a:spcAft>
            </a:pPr>
            <a:r>
              <a:rPr lang="en-GB" sz="2800" dirty="0">
                <a:latin typeface="+mn-lt"/>
                <a:cs typeface="Segoe UI" pitchFamily="34" charset="0"/>
              </a:rPr>
              <a:t>Updated methodologies and data libraries have been created which not only extend the data platform for the traditionally deterministic ERMIN model to become probabilistic with proper parameter uncertainty estimates, but also introduces new measures to reduce uncertainties case specifically.  For example, different weathering processes can make expected dose contributions from clay roofs and metal roofs differ by several orders of magnitude.</a:t>
            </a:r>
            <a:endParaRPr lang="en-US" sz="2800" dirty="0">
              <a:latin typeface="+mn-lt"/>
              <a:cs typeface="Segoe UI" pitchFamily="34" charset="0"/>
            </a:endParaRPr>
          </a:p>
        </p:txBody>
      </p:sp>
      <p:sp>
        <p:nvSpPr>
          <p:cNvPr id="20" name="Rectangle 19"/>
          <p:cNvSpPr/>
          <p:nvPr/>
        </p:nvSpPr>
        <p:spPr>
          <a:xfrm>
            <a:off x="17286404" y="36690551"/>
            <a:ext cx="11500844" cy="3108543"/>
          </a:xfrm>
          <a:prstGeom prst="rect">
            <a:avLst/>
          </a:prstGeom>
        </p:spPr>
        <p:txBody>
          <a:bodyPr wrap="square">
            <a:spAutoFit/>
          </a:bodyPr>
          <a:lstStyle/>
          <a:p>
            <a:pPr algn="just">
              <a:spcAft>
                <a:spcPts val="0"/>
              </a:spcAft>
            </a:pPr>
            <a:r>
              <a:rPr lang="en-US" sz="1800" dirty="0" err="1">
                <a:latin typeface="+mn-lt"/>
                <a:cs typeface="Segoe UI" pitchFamily="34" charset="0"/>
              </a:rPr>
              <a:t>Hinrichsen</a:t>
            </a:r>
            <a:r>
              <a:rPr lang="en-US" sz="1800" dirty="0">
                <a:latin typeface="+mn-lt"/>
                <a:cs typeface="Segoe UI" pitchFamily="34" charset="0"/>
              </a:rPr>
              <a:t>, Y. &amp; Andersson, K.G. (2019). European decision support modelling of long-term external doses received in inhabited areas contaminated by a nuclear power plant accident - 1: Initial relative dose rate contributions from different contaminated outdoor surfaces, Journal of Environmental Radioactivity, </a:t>
            </a:r>
            <a:r>
              <a:rPr lang="en-US" sz="1800" dirty="0" err="1">
                <a:latin typeface="+mn-lt"/>
                <a:cs typeface="Segoe UI" pitchFamily="34" charset="0"/>
              </a:rPr>
              <a:t>vol</a:t>
            </a:r>
            <a:r>
              <a:rPr lang="en-US" sz="1800" dirty="0">
                <a:latin typeface="+mn-lt"/>
                <a:cs typeface="Segoe UI" pitchFamily="34" charset="0"/>
              </a:rPr>
              <a:t>: 204, pages: 143-153, DOI: </a:t>
            </a:r>
            <a:r>
              <a:rPr lang="en-US" sz="1800" dirty="0">
                <a:solidFill>
                  <a:schemeClr val="accent1">
                    <a:lumMod val="75000"/>
                  </a:schemeClr>
                </a:solidFill>
                <a:latin typeface="+mn-lt"/>
                <a:cs typeface="Segoe UI" pitchFamily="34" charset="0"/>
              </a:rPr>
              <a:t>https://doi.org/10.1016/j.jenvrad.2019.04.008</a:t>
            </a:r>
            <a:r>
              <a:rPr lang="en-US" sz="1800" dirty="0">
                <a:latin typeface="+mn-lt"/>
                <a:cs typeface="Segoe UI" pitchFamily="34" charset="0"/>
              </a:rPr>
              <a:t>. </a:t>
            </a:r>
            <a:endParaRPr lang="en-US" sz="800" dirty="0">
              <a:latin typeface="+mn-lt"/>
              <a:cs typeface="Segoe UI" pitchFamily="34" charset="0"/>
            </a:endParaRPr>
          </a:p>
          <a:p>
            <a:pPr algn="just">
              <a:spcAft>
                <a:spcPts val="0"/>
              </a:spcAft>
            </a:pPr>
            <a:r>
              <a:rPr lang="en-US" sz="800" dirty="0">
                <a:latin typeface="+mn-lt"/>
                <a:cs typeface="Segoe UI" pitchFamily="34" charset="0"/>
              </a:rPr>
              <a:t> </a:t>
            </a:r>
          </a:p>
          <a:p>
            <a:pPr algn="just">
              <a:spcAft>
                <a:spcPts val="0"/>
              </a:spcAft>
            </a:pPr>
            <a:r>
              <a:rPr lang="en-US" sz="1800" dirty="0" err="1">
                <a:latin typeface="+mn-lt"/>
                <a:cs typeface="Segoe UI" pitchFamily="34" charset="0"/>
              </a:rPr>
              <a:t>Hinrichsen</a:t>
            </a:r>
            <a:r>
              <a:rPr lang="en-US" sz="1800" dirty="0">
                <a:latin typeface="+mn-lt"/>
                <a:cs typeface="Segoe UI" pitchFamily="34" charset="0"/>
              </a:rPr>
              <a:t>, Y. &amp; Andersson, K.G. (2019).  European decision support modelling of long-term external doses received in inhabited areas contaminated by a nuclear power plant accident - 2: Post deposition contaminant mobility on outdoor surfaces, Journal of Environmental Radioactivity, </a:t>
            </a:r>
            <a:r>
              <a:rPr lang="en-US" sz="1800" dirty="0" err="1">
                <a:latin typeface="+mn-lt"/>
                <a:cs typeface="Segoe UI" pitchFamily="34" charset="0"/>
              </a:rPr>
              <a:t>vol</a:t>
            </a:r>
            <a:r>
              <a:rPr lang="en-US" sz="1800" dirty="0">
                <a:latin typeface="+mn-lt"/>
                <a:cs typeface="Segoe UI" pitchFamily="34" charset="0"/>
              </a:rPr>
              <a:t>: 204, pages: 154-162, DOI: </a:t>
            </a:r>
            <a:r>
              <a:rPr lang="en-US" sz="1800" dirty="0">
                <a:solidFill>
                  <a:schemeClr val="accent1">
                    <a:lumMod val="75000"/>
                  </a:schemeClr>
                </a:solidFill>
                <a:latin typeface="+mn-lt"/>
                <a:cs typeface="Segoe UI" pitchFamily="34" charset="0"/>
              </a:rPr>
              <a:t>https://doi.org/10.1016/j.jenvrad.2019.04.009.   </a:t>
            </a:r>
            <a:endParaRPr lang="en-US" sz="800" dirty="0">
              <a:solidFill>
                <a:schemeClr val="accent1">
                  <a:lumMod val="75000"/>
                </a:schemeClr>
              </a:solidFill>
              <a:latin typeface="+mn-lt"/>
              <a:cs typeface="Segoe UI" pitchFamily="34" charset="0"/>
            </a:endParaRPr>
          </a:p>
          <a:p>
            <a:pPr algn="just">
              <a:spcAft>
                <a:spcPts val="0"/>
              </a:spcAft>
            </a:pPr>
            <a:endParaRPr lang="da-DK" sz="800" dirty="0">
              <a:latin typeface="+mn-lt"/>
              <a:cs typeface="Segoe UI" pitchFamily="34" charset="0"/>
            </a:endParaRPr>
          </a:p>
          <a:p>
            <a:pPr algn="just">
              <a:spcAft>
                <a:spcPts val="0"/>
              </a:spcAft>
            </a:pPr>
            <a:r>
              <a:rPr lang="da-DK" sz="1800" dirty="0" err="1">
                <a:latin typeface="+mn-lt"/>
                <a:cs typeface="Segoe UI" pitchFamily="34" charset="0"/>
              </a:rPr>
              <a:t>Charnock</a:t>
            </a:r>
            <a:r>
              <a:rPr lang="da-DK" sz="1800" dirty="0">
                <a:latin typeface="+mn-lt"/>
                <a:cs typeface="Segoe UI" pitchFamily="34" charset="0"/>
              </a:rPr>
              <a:t>, T., Andersson, K., Montero, M. &amp; </a:t>
            </a:r>
            <a:r>
              <a:rPr lang="da-DK" sz="1800" dirty="0" err="1">
                <a:latin typeface="+mn-lt"/>
                <a:cs typeface="Segoe UI" pitchFamily="34" charset="0"/>
              </a:rPr>
              <a:t>Trueba</a:t>
            </a:r>
            <a:r>
              <a:rPr lang="da-DK" sz="1800" dirty="0">
                <a:latin typeface="+mn-lt"/>
                <a:cs typeface="Segoe UI" pitchFamily="34" charset="0"/>
              </a:rPr>
              <a:t>, C. (2018).  </a:t>
            </a:r>
            <a:r>
              <a:rPr lang="da-DK" sz="1800" dirty="0" err="1">
                <a:latin typeface="+mn-lt"/>
                <a:cs typeface="Segoe UI" pitchFamily="34" charset="0"/>
              </a:rPr>
              <a:t>Addressing</a:t>
            </a:r>
            <a:r>
              <a:rPr lang="da-DK" sz="1800" dirty="0">
                <a:latin typeface="+mn-lt"/>
                <a:cs typeface="Segoe UI" pitchFamily="34" charset="0"/>
              </a:rPr>
              <a:t> the </a:t>
            </a:r>
            <a:r>
              <a:rPr lang="da-DK" sz="1800" dirty="0" err="1">
                <a:latin typeface="+mn-lt"/>
                <a:cs typeface="Segoe UI" pitchFamily="34" charset="0"/>
              </a:rPr>
              <a:t>uncertainties</a:t>
            </a:r>
            <a:r>
              <a:rPr lang="da-DK" sz="1800" dirty="0">
                <a:latin typeface="+mn-lt"/>
                <a:cs typeface="Segoe UI" pitchFamily="34" charset="0"/>
              </a:rPr>
              <a:t> in urban/</a:t>
            </a:r>
            <a:r>
              <a:rPr lang="da-DK" sz="1800" dirty="0" err="1">
                <a:latin typeface="+mn-lt"/>
                <a:cs typeface="Segoe UI" pitchFamily="34" charset="0"/>
              </a:rPr>
              <a:t>inhabited</a:t>
            </a:r>
            <a:r>
              <a:rPr lang="da-DK" sz="1800" dirty="0">
                <a:latin typeface="+mn-lt"/>
                <a:cs typeface="Segoe UI" pitchFamily="34" charset="0"/>
              </a:rPr>
              <a:t> scenarios, EJC CONCERT EURATOM H2020 – 662287, D9.20.</a:t>
            </a:r>
            <a:endParaRPr lang="en-US" sz="1800" dirty="0">
              <a:latin typeface="+mn-lt"/>
              <a:cs typeface="Segoe UI" pitchFamily="34" charset="0"/>
            </a:endParaRPr>
          </a:p>
        </p:txBody>
      </p:sp>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2.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72D18AD-630F-4686-B02D-DE0845F6EADE}">
  <ds:schemaRef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21989</TotalTime>
  <Pages>22</Pages>
  <Words>1087</Words>
  <Application>Microsoft Macintosh PowerPoint</Application>
  <PresentationFormat>Personnalisé</PresentationFormat>
  <Paragraphs>63</Paragraphs>
  <Slides>1</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vt:i4>
      </vt:variant>
    </vt:vector>
  </HeadingPairs>
  <TitlesOfParts>
    <vt:vector size="9" baseType="lpstr">
      <vt:lpstr>Interstate-Regular</vt:lpstr>
      <vt:lpstr>Times New Roman</vt:lpstr>
      <vt:lpstr>Calibri</vt:lpstr>
      <vt:lpstr>Segoe UI</vt:lpstr>
      <vt:lpstr>Wingdings</vt:lpstr>
      <vt:lpstr>CenturyGothic-Bold</vt:lpstr>
      <vt:lpstr>Arial</vt:lpstr>
      <vt:lpstr>CONCERT</vt:lpstr>
      <vt:lpstr>Présentation PowerPoint</vt:lpstr>
    </vt:vector>
  </TitlesOfParts>
  <Company>SCK-CEN</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Eymeric Lafranque</cp:lastModifiedBy>
  <cp:revision>246</cp:revision>
  <cp:lastPrinted>2019-11-13T14:07:44Z</cp:lastPrinted>
  <dcterms:created xsi:type="dcterms:W3CDTF">2017-11-13T09:28:55Z</dcterms:created>
  <dcterms:modified xsi:type="dcterms:W3CDTF">2019-12-11T14:02:42Z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